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handoutMasterIdLst>
    <p:handoutMasterId r:id="rId115"/>
  </p:handoutMasterIdLst>
  <p:sldIdLst>
    <p:sldId id="500" r:id="rId2"/>
    <p:sldId id="461" r:id="rId3"/>
    <p:sldId id="427" r:id="rId4"/>
    <p:sldId id="384" r:id="rId5"/>
    <p:sldId id="609" r:id="rId6"/>
    <p:sldId id="264" r:id="rId7"/>
    <p:sldId id="412" r:id="rId8"/>
    <p:sldId id="266" r:id="rId9"/>
    <p:sldId id="562" r:id="rId10"/>
    <p:sldId id="525" r:id="rId11"/>
    <p:sldId id="271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70" r:id="rId24"/>
    <p:sldId id="671" r:id="rId25"/>
    <p:sldId id="672" r:id="rId26"/>
    <p:sldId id="673" r:id="rId27"/>
    <p:sldId id="674" r:id="rId28"/>
    <p:sldId id="675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275" r:id="rId43"/>
    <p:sldId id="610" r:id="rId44"/>
    <p:sldId id="611" r:id="rId45"/>
    <p:sldId id="612" r:id="rId46"/>
    <p:sldId id="613" r:id="rId47"/>
    <p:sldId id="614" r:id="rId48"/>
    <p:sldId id="615" r:id="rId49"/>
    <p:sldId id="616" r:id="rId50"/>
    <p:sldId id="676" r:id="rId51"/>
    <p:sldId id="677" r:id="rId52"/>
    <p:sldId id="678" r:id="rId53"/>
    <p:sldId id="679" r:id="rId54"/>
    <p:sldId id="680" r:id="rId55"/>
    <p:sldId id="681" r:id="rId56"/>
    <p:sldId id="682" r:id="rId57"/>
    <p:sldId id="683" r:id="rId58"/>
    <p:sldId id="452" r:id="rId59"/>
    <p:sldId id="526" r:id="rId60"/>
    <p:sldId id="310" r:id="rId61"/>
    <p:sldId id="436" r:id="rId62"/>
    <p:sldId id="312" r:id="rId63"/>
    <p:sldId id="538" r:id="rId64"/>
    <p:sldId id="540" r:id="rId65"/>
    <p:sldId id="541" r:id="rId66"/>
    <p:sldId id="649" r:id="rId67"/>
    <p:sldId id="539" r:id="rId68"/>
    <p:sldId id="330" r:id="rId69"/>
    <p:sldId id="465" r:id="rId70"/>
    <p:sldId id="466" r:id="rId71"/>
    <p:sldId id="467" r:id="rId72"/>
    <p:sldId id="470" r:id="rId73"/>
    <p:sldId id="471" r:id="rId74"/>
    <p:sldId id="599" r:id="rId75"/>
    <p:sldId id="600" r:id="rId76"/>
    <p:sldId id="601" r:id="rId77"/>
    <p:sldId id="501" r:id="rId78"/>
    <p:sldId id="641" r:id="rId79"/>
    <p:sldId id="502" r:id="rId80"/>
    <p:sldId id="503" r:id="rId81"/>
    <p:sldId id="504" r:id="rId82"/>
    <p:sldId id="505" r:id="rId83"/>
    <p:sldId id="506" r:id="rId84"/>
    <p:sldId id="507" r:id="rId85"/>
    <p:sldId id="508" r:id="rId86"/>
    <p:sldId id="510" r:id="rId87"/>
    <p:sldId id="642" r:id="rId88"/>
    <p:sldId id="643" r:id="rId89"/>
    <p:sldId id="644" r:id="rId90"/>
    <p:sldId id="645" r:id="rId91"/>
    <p:sldId id="646" r:id="rId92"/>
    <p:sldId id="647" r:id="rId93"/>
    <p:sldId id="648" r:id="rId94"/>
    <p:sldId id="534" r:id="rId95"/>
    <p:sldId id="579" r:id="rId96"/>
    <p:sldId id="580" r:id="rId97"/>
    <p:sldId id="581" r:id="rId98"/>
    <p:sldId id="582" r:id="rId99"/>
    <p:sldId id="583" r:id="rId100"/>
    <p:sldId id="584" r:id="rId101"/>
    <p:sldId id="585" r:id="rId102"/>
    <p:sldId id="586" r:id="rId103"/>
    <p:sldId id="587" r:id="rId104"/>
    <p:sldId id="588" r:id="rId105"/>
    <p:sldId id="589" r:id="rId106"/>
    <p:sldId id="494" r:id="rId107"/>
    <p:sldId id="590" r:id="rId108"/>
    <p:sldId id="607" r:id="rId109"/>
    <p:sldId id="594" r:id="rId110"/>
    <p:sldId id="591" r:id="rId111"/>
    <p:sldId id="592" r:id="rId112"/>
    <p:sldId id="593" r:id="rId113"/>
  </p:sldIdLst>
  <p:sldSz cx="9144000" cy="6858000" type="screen4x3"/>
  <p:notesSz cx="10234613" cy="7099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9661" autoAdjust="0"/>
  </p:normalViewPr>
  <p:slideViewPr>
    <p:cSldViewPr>
      <p:cViewPr varScale="1">
        <p:scale>
          <a:sx n="62" d="100"/>
          <a:sy n="62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36" cy="35430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8143" y="0"/>
            <a:ext cx="4434835" cy="35430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2AB198-61FE-4354-B383-92FB7CD9A248}" type="datetimeFigureOut">
              <a:rPr lang="zh-TW" altLang="en-US"/>
              <a:pPr>
                <a:defRPr/>
              </a:pPr>
              <a:t>2013/4/24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743343"/>
            <a:ext cx="4434836" cy="354303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8143" y="6743343"/>
            <a:ext cx="4434835" cy="354303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13DCDE-9B44-444B-BB0F-2E6402F999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53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836" cy="3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8143" y="0"/>
            <a:ext cx="4434835" cy="3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298" y="3372500"/>
            <a:ext cx="8188017" cy="319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343"/>
            <a:ext cx="4434836" cy="3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8143" y="6743343"/>
            <a:ext cx="4434835" cy="3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11CE01-7124-40E8-902A-B0ED494A9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308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3065065-80D8-484B-84E9-EE1228EBFC8D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5DD7C-F2A1-4293-A642-CE7609FA79D8}" type="slidenum">
              <a:rPr lang="en-US" altLang="zh-TW"/>
              <a:pPr/>
              <a:t>90</a:t>
            </a:fld>
            <a:endParaRPr lang="en-US" altLang="zh-TW"/>
          </a:p>
        </p:txBody>
      </p:sp>
      <p:sp>
        <p:nvSpPr>
          <p:cNvPr id="239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961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39620" name="投影片編號版面配置區 3"/>
          <p:cNvSpPr txBox="1">
            <a:spLocks noGrp="1"/>
          </p:cNvSpPr>
          <p:nvPr/>
        </p:nvSpPr>
        <p:spPr bwMode="auto">
          <a:xfrm>
            <a:off x="5797246" y="6743103"/>
            <a:ext cx="4434998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6683537-56A0-4407-B9C1-CA67A62A646F}" type="slidenum">
              <a:rPr lang="en-US" altLang="zh-TW" sz="1200">
                <a:latin typeface="Arial" charset="0"/>
              </a:rPr>
              <a:pPr algn="r" eaLnBrk="1" hangingPunct="1"/>
              <a:t>90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E683-EBBF-4FA0-A426-C3A7A326F3C9}" type="slidenum">
              <a:rPr lang="en-US" altLang="zh-TW"/>
              <a:pPr/>
              <a:t>91</a:t>
            </a:fld>
            <a:endParaRPr lang="en-US" altLang="zh-TW"/>
          </a:p>
        </p:txBody>
      </p:sp>
      <p:sp>
        <p:nvSpPr>
          <p:cNvPr id="241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166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41668" name="投影片編號版面配置區 3"/>
          <p:cNvSpPr txBox="1">
            <a:spLocks noGrp="1"/>
          </p:cNvSpPr>
          <p:nvPr/>
        </p:nvSpPr>
        <p:spPr bwMode="auto">
          <a:xfrm>
            <a:off x="5797246" y="6743103"/>
            <a:ext cx="4434998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42286A-E98F-4C4D-BABD-1D9C84F68861}" type="slidenum">
              <a:rPr lang="en-US" altLang="zh-TW" sz="1200">
                <a:latin typeface="Arial" charset="0"/>
              </a:rPr>
              <a:pPr algn="r" eaLnBrk="1" hangingPunct="1"/>
              <a:t>91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8DC74-05C5-449F-BD1E-D7FDA148E2C9}" type="slidenum">
              <a:rPr lang="en-US" altLang="zh-TW"/>
              <a:pPr/>
              <a:t>93</a:t>
            </a:fld>
            <a:endParaRPr lang="en-US" altLang="zh-TW"/>
          </a:p>
        </p:txBody>
      </p:sp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44740" name="投影片編號版面配置區 3"/>
          <p:cNvSpPr txBox="1">
            <a:spLocks noGrp="1"/>
          </p:cNvSpPr>
          <p:nvPr/>
        </p:nvSpPr>
        <p:spPr bwMode="auto">
          <a:xfrm>
            <a:off x="5797246" y="6743103"/>
            <a:ext cx="4434998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1E0B2A2-A1A5-41CA-BCBA-012581673058}" type="slidenum">
              <a:rPr lang="en-US" altLang="zh-TW" sz="1200">
                <a:latin typeface="Arial" charset="0"/>
              </a:rPr>
              <a:pPr algn="r" eaLnBrk="1" hangingPunct="1"/>
              <a:t>93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19833BD-3A13-4527-B2DD-85888B7348F9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9933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99333" name="投影片編號版面配置區 3"/>
          <p:cNvSpPr txBox="1">
            <a:spLocks noGrp="1"/>
          </p:cNvSpPr>
          <p:nvPr/>
        </p:nvSpPr>
        <p:spPr bwMode="auto">
          <a:xfrm>
            <a:off x="5798143" y="6743343"/>
            <a:ext cx="4434835" cy="3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1C5C3A1-E7C5-4F04-AD9F-5A5BEF67122D}" type="slidenum">
              <a:rPr kumimoji="0" lang="en-US" altLang="zh-TW" sz="1200"/>
              <a:pPr algn="r" eaLnBrk="1" hangingPunct="1"/>
              <a:t>11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可以舉</a:t>
            </a:r>
            <a:r>
              <a:rPr lang="en-US" altLang="zh-TW" smtClean="0"/>
              <a:t>PQDT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不同期刊格式會有不同欄位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APA/MLA/IEL</a:t>
            </a:r>
          </a:p>
          <a:p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7FA94F-985C-49C4-B793-85D8DB6DF824}" type="slidenum">
              <a:rPr lang="en-US" altLang="zh-TW" smtClean="0"/>
              <a:pPr eaLnBrk="1" hangingPunct="1"/>
              <a:t>58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330910D-9E94-4977-86C7-64F860199848}" type="slidenum">
              <a:rPr lang="en-US" altLang="zh-TW" smtClean="0"/>
              <a:pPr eaLnBrk="1" hangingPunct="1"/>
              <a:t>60</a:t>
            </a:fld>
            <a:endParaRPr lang="en-US" altLang="zh-TW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5798143" y="6743343"/>
            <a:ext cx="4434835" cy="3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CB60B69E-F3B6-4D43-82A5-BCBF2956894D}" type="slidenum">
              <a:rPr kumimoji="0" lang="ja-JP" altLang="en-US" sz="1200">
                <a:ea typeface="MS PGothic" pitchFamily="34" charset="-128"/>
              </a:rPr>
              <a:pPr algn="r" eaLnBrk="1" hangingPunct="1"/>
              <a:t>60</a:t>
            </a:fld>
            <a:endParaRPr kumimoji="0" lang="en-US" altLang="ja-JP" sz="1200">
              <a:ea typeface="MS PGothic" pitchFamily="34" charset="-128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80D138E-EE4A-491B-820A-0A413AFD4F97}" type="slidenum">
              <a:rPr lang="en-US" altLang="zh-TW" smtClean="0"/>
              <a:pPr eaLnBrk="1" hangingPunct="1"/>
              <a:t>68</a:t>
            </a:fld>
            <a:endParaRPr lang="en-US" altLang="zh-TW" smtClean="0"/>
          </a:p>
        </p:txBody>
      </p:sp>
      <p:sp>
        <p:nvSpPr>
          <p:cNvPr id="10445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4453" name="投影片編號版面配置區 3"/>
          <p:cNvSpPr txBox="1">
            <a:spLocks noGrp="1"/>
          </p:cNvSpPr>
          <p:nvPr/>
        </p:nvSpPr>
        <p:spPr bwMode="auto">
          <a:xfrm>
            <a:off x="5798143" y="6743343"/>
            <a:ext cx="4434835" cy="3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95781506-5D3D-40CF-97C5-50FE637CCD6E}" type="slidenum">
              <a:rPr kumimoji="0" lang="en-US" altLang="zh-TW" sz="1200"/>
              <a:pPr algn="r" eaLnBrk="1" hangingPunct="1"/>
              <a:t>68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3FA33D6-DD1F-44E2-A040-05B69112BFA8}" type="slidenum">
              <a:rPr lang="en-US" altLang="zh-TW" smtClean="0"/>
              <a:pPr eaLnBrk="1" hangingPunct="1"/>
              <a:t>73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46671-6D4F-4169-B08D-3FBC15F16524}" type="slidenum">
              <a:rPr lang="en-US" altLang="zh-TW"/>
              <a:pPr/>
              <a:t>88</a:t>
            </a:fld>
            <a:endParaRPr lang="en-US" altLang="zh-TW"/>
          </a:p>
        </p:txBody>
      </p:sp>
      <p:sp>
        <p:nvSpPr>
          <p:cNvPr id="2355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35524" name="投影片編號版面配置區 3"/>
          <p:cNvSpPr txBox="1">
            <a:spLocks noGrp="1"/>
          </p:cNvSpPr>
          <p:nvPr/>
        </p:nvSpPr>
        <p:spPr bwMode="auto">
          <a:xfrm>
            <a:off x="5797246" y="6743103"/>
            <a:ext cx="4434998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CC48D94-6928-473C-BFAA-D48DC7F01161}" type="slidenum">
              <a:rPr lang="en-US" altLang="zh-TW" sz="1200">
                <a:latin typeface="Arial" charset="0"/>
              </a:rPr>
              <a:pPr algn="r" eaLnBrk="1" hangingPunct="1"/>
              <a:t>88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4168-F342-4094-BC4F-BC2B2A186BCA}" type="slidenum">
              <a:rPr lang="en-US" altLang="zh-TW"/>
              <a:pPr/>
              <a:t>89</a:t>
            </a:fld>
            <a:endParaRPr lang="en-US" altLang="zh-TW"/>
          </a:p>
        </p:txBody>
      </p:sp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37572" name="投影片編號版面配置區 3"/>
          <p:cNvSpPr txBox="1">
            <a:spLocks noGrp="1"/>
          </p:cNvSpPr>
          <p:nvPr/>
        </p:nvSpPr>
        <p:spPr bwMode="auto">
          <a:xfrm>
            <a:off x="5797246" y="6743103"/>
            <a:ext cx="4434998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3903A86-E7D8-4B46-ACF8-91609A2B64C7}" type="slidenum">
              <a:rPr lang="en-US" altLang="zh-TW" sz="1200">
                <a:latin typeface="Arial" charset="0"/>
              </a:rPr>
              <a:pPr algn="r" eaLnBrk="1" hangingPunct="1"/>
              <a:t>89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2130425"/>
            <a:ext cx="612068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37444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3B11-9404-42F1-ADDD-7C6649EF10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89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B1CB-09BB-49D2-94C3-12E8A9A1C4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0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DC9B-4675-4194-891A-672D3281BC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53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31A5-B4EB-428D-83CB-5F9F02236B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2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D375-4081-4D14-BF4B-56D9D8C6D4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48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D019-93A4-4306-A1A4-7E13B23761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D200-BD64-4EDC-9433-0B8627E9C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6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2EF0-8004-460D-8B0A-0180BCEEC4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8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6F5C-0C7F-489C-9569-A149EE8B76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2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2BCD-9EBA-46D3-90E2-5B8E740D47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37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CCAB-DD7D-4032-8143-7B1D72C04B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18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AA312A-9072-46A4-8BEB-30ACD589B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efworks.com/refwork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bpia.co.kr/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hyperlink" Target="http://www.biomedcentral.com/home/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4.jpe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hyperlink" Target="http://www.csa.com/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RefWorksTaiwan" TargetMode="External"/><Relationship Id="rId2" Type="http://schemas.openxmlformats.org/officeDocument/2006/relationships/hyperlink" Target="http://www.facebook.com/RefWorks.Taiw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hyperlink" Target="http://www.dbpia.co.kr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://www.biomedcentral.com/home/" TargetMode="External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hyperlink" Target="http://www.csa.com/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hyperlink" Target="http://www.dbpia.co.kr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://www.biomedcentral.com/home/" TargetMode="External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hyperlink" Target="http://www.csa.com/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hyperlink" Target="http://www.dbpia.co.kr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://www.biomedcentral.com/home/" TargetMode="External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hyperlink" Target="http://www.csa.com/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hyperlink" Target="http://www.dbpia.co.kr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://www.biomedcentral.com/home/" TargetMode="External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hyperlink" Target="http://www.csa.com/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hyperlink" Target="http://www.dbpia.co.kr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://www.biomedcentral.com/home/" TargetMode="External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hyperlink" Target="http://www.csa.com/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11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130425"/>
            <a:ext cx="6121400" cy="1470025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rgbClr val="EE5E2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/>
            </a:r>
            <a:br>
              <a:rPr lang="en-US" altLang="zh-TW" sz="2800" smtClean="0">
                <a:solidFill>
                  <a:srgbClr val="EE5E2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</a:br>
            <a:r>
              <a:rPr lang="en-US" altLang="zh-TW" sz="2800" smtClean="0">
                <a:solidFill>
                  <a:srgbClr val="EE5E2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/>
            </a:r>
            <a:br>
              <a:rPr lang="en-US" altLang="zh-TW" sz="2800" smtClean="0">
                <a:solidFill>
                  <a:srgbClr val="EE5E2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</a:br>
            <a:endParaRPr lang="en-US" altLang="zh-TW" sz="2800" smtClean="0">
              <a:solidFill>
                <a:srgbClr val="EE5E2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副標題 1"/>
          <p:cNvSpPr>
            <a:spLocks noGrp="1"/>
          </p:cNvSpPr>
          <p:nvPr>
            <p:ph type="subTitle" idx="1"/>
          </p:nvPr>
        </p:nvSpPr>
        <p:spPr>
          <a:xfrm>
            <a:off x="5148263" y="4076700"/>
            <a:ext cx="3744912" cy="1752600"/>
          </a:xfrm>
        </p:spPr>
        <p:txBody>
          <a:bodyPr/>
          <a:lstStyle/>
          <a:p>
            <a:pPr eaLnBrk="1" hangingPunct="1">
              <a:defRPr/>
            </a:pPr>
            <a:endParaRPr lang="zh-TW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68488"/>
            <a:ext cx="59801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413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479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17480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17481" name="Picture 171" descr="mizib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2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17414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17466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17467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17468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17469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72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17473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7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17415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17455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60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17463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64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6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17456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17457" name="Picture 171" descr="mizib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58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7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7449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7450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7452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17453" name="Picture 171" descr="miziball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54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17418" name="Group 79"/>
          <p:cNvGrpSpPr>
            <a:grpSpLocks/>
          </p:cNvGrpSpPr>
          <p:nvPr/>
        </p:nvGrpSpPr>
        <p:grpSpPr bwMode="auto">
          <a:xfrm>
            <a:off x="5464175" y="1474788"/>
            <a:ext cx="3506788" cy="2533650"/>
            <a:chOff x="3429" y="1138"/>
            <a:chExt cx="2209" cy="1596"/>
          </a:xfrm>
        </p:grpSpPr>
        <p:grpSp>
          <p:nvGrpSpPr>
            <p:cNvPr id="17431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17435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17439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17440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44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17436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17437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3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17432" name="그룹 87"/>
            <p:cNvGrpSpPr>
              <a:grpSpLocks/>
            </p:cNvGrpSpPr>
            <p:nvPr/>
          </p:nvGrpSpPr>
          <p:grpSpPr bwMode="auto">
            <a:xfrm>
              <a:off x="4412" y="1138"/>
              <a:ext cx="1148" cy="213"/>
              <a:chOff x="5418818" y="3136900"/>
              <a:chExt cx="1822203" cy="339806"/>
            </a:xfrm>
          </p:grpSpPr>
          <p:pic>
            <p:nvPicPr>
              <p:cNvPr id="17433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4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642908" cy="33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 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17419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17421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17423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26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7427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17429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3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17428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107950" y="1711325"/>
            <a:ext cx="2409825" cy="170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1938" cy="61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圓角矩形 4"/>
          <p:cNvSpPr>
            <a:spLocks noChangeArrowheads="1"/>
          </p:cNvSpPr>
          <p:nvPr/>
        </p:nvSpPr>
        <p:spPr bwMode="auto">
          <a:xfrm>
            <a:off x="1765300" y="2205038"/>
            <a:ext cx="482282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5940425" y="2852738"/>
            <a:ext cx="2159000" cy="863600"/>
          </a:xfrm>
          <a:prstGeom prst="wedgeRoundRectCallout">
            <a:avLst>
              <a:gd name="adj1" fmla="val -43487"/>
              <a:gd name="adj2" fmla="val -679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被分享的資料夾將產生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RSS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連結，供其它人訂閱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35" name="圓角矩形 6"/>
          <p:cNvSpPr>
            <a:spLocks noChangeArrowheads="1"/>
          </p:cNvSpPr>
          <p:nvPr/>
        </p:nvSpPr>
        <p:spPr bwMode="auto">
          <a:xfrm>
            <a:off x="755650" y="1931988"/>
            <a:ext cx="863600" cy="2730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5176" b="93491"/>
          <a:stretch/>
        </p:blipFill>
        <p:spPr bwMode="auto">
          <a:xfrm>
            <a:off x="5321529" y="260648"/>
            <a:ext cx="3426935" cy="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 bwMode="auto">
          <a:xfrm>
            <a:off x="5292725" y="1757363"/>
            <a:ext cx="3167063" cy="2757487"/>
          </a:xfrm>
          <a:prstGeom prst="wedgeRoundRectCallout">
            <a:avLst>
              <a:gd name="adj1" fmla="val -59811"/>
              <a:gd name="adj2" fmla="val 383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是否允許被分享的使用者</a:t>
            </a:r>
            <a:r>
              <a:rPr kumimoji="0"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將書目匯入自己的帳號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列印書目</a:t>
            </a:r>
            <a:endParaRPr kumimoji="0"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製作文獻列表</a:t>
            </a:r>
            <a:endParaRPr kumimoji="0"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針對書目發表意見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看到並下載附件</a:t>
            </a:r>
            <a:endParaRPr kumimoji="0"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顯示自己的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email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RSS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訂閱連結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58" name="圓角矩形 5"/>
          <p:cNvSpPr>
            <a:spLocks noChangeArrowheads="1"/>
          </p:cNvSpPr>
          <p:nvPr/>
        </p:nvSpPr>
        <p:spPr bwMode="auto">
          <a:xfrm>
            <a:off x="782638" y="2262188"/>
            <a:ext cx="863600" cy="274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74759" name="圓角矩形 6"/>
          <p:cNvSpPr>
            <a:spLocks noChangeArrowheads="1"/>
          </p:cNvSpPr>
          <p:nvPr/>
        </p:nvSpPr>
        <p:spPr bwMode="auto">
          <a:xfrm>
            <a:off x="2555875" y="2536825"/>
            <a:ext cx="2303463" cy="23320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5176" b="93491"/>
          <a:stretch/>
        </p:blipFill>
        <p:spPr bwMode="auto">
          <a:xfrm>
            <a:off x="5393537" y="260649"/>
            <a:ext cx="3426935" cy="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57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6443663" y="44450"/>
            <a:ext cx="2089150" cy="2159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1908175" y="1912938"/>
            <a:ext cx="3024188" cy="723900"/>
          </a:xfrm>
          <a:prstGeom prst="wedgeRoundRectCallout">
            <a:avLst>
              <a:gd name="adj1" fmla="val -43049"/>
              <a:gd name="adj2" fmla="val -698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可以選擇是否開啟編製、匯出、</a:t>
            </a:r>
            <a:r>
              <a:rPr kumimoji="0"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RSS</a:t>
            </a: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的功能</a:t>
            </a:r>
          </a:p>
        </p:txBody>
      </p:sp>
      <p:sp>
        <p:nvSpPr>
          <p:cNvPr id="8" name="圓角矩形 7"/>
          <p:cNvSpPr>
            <a:spLocks noChangeArrowheads="1"/>
          </p:cNvSpPr>
          <p:nvPr/>
        </p:nvSpPr>
        <p:spPr bwMode="auto">
          <a:xfrm>
            <a:off x="107950" y="1341438"/>
            <a:ext cx="2087563" cy="358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9" name="圓角矩形 8"/>
          <p:cNvSpPr>
            <a:spLocks noChangeArrowheads="1"/>
          </p:cNvSpPr>
          <p:nvPr/>
        </p:nvSpPr>
        <p:spPr bwMode="auto">
          <a:xfrm>
            <a:off x="8172450" y="5300663"/>
            <a:ext cx="503238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4284663" y="541338"/>
            <a:ext cx="2735262" cy="477837"/>
          </a:xfrm>
          <a:prstGeom prst="wedgeRoundRectCallout">
            <a:avLst>
              <a:gd name="adj1" fmla="val 39422"/>
              <a:gd name="adj2" fmla="val -928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可以選擇是否公開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email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4427538" y="4581525"/>
            <a:ext cx="3148012" cy="1439863"/>
          </a:xfrm>
          <a:prstGeom prst="wedgeRoundRectCallout">
            <a:avLst>
              <a:gd name="adj1" fmla="val 66480"/>
              <a:gd name="adj2" fmla="val -14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可選擇是否顯示附件和意見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代表有附件</a:t>
            </a:r>
            <a:endParaRPr kumimoji="0"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代表有意見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5125"/>
            <a:ext cx="647700" cy="5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16500"/>
            <a:ext cx="576262" cy="5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綵帶 (弧形向上) 14"/>
          <p:cNvSpPr/>
          <p:nvPr/>
        </p:nvSpPr>
        <p:spPr bwMode="auto">
          <a:xfrm>
            <a:off x="98425" y="5589588"/>
            <a:ext cx="3706813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增加條件後的分享畫面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 bwMode="auto">
          <a:xfrm>
            <a:off x="4427538" y="1773238"/>
            <a:ext cx="2376487" cy="539750"/>
          </a:xfrm>
          <a:prstGeom prst="wedgeRoundRectCallout">
            <a:avLst>
              <a:gd name="adj1" fmla="val -61214"/>
              <a:gd name="adj2" fmla="val 535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點此開啟</a:t>
            </a:r>
            <a:r>
              <a:rPr kumimoji="0"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下載附件</a:t>
            </a: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1763713" y="1773238"/>
            <a:ext cx="2303462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1258888" y="4292600"/>
            <a:ext cx="6408737" cy="8651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6011863" y="5516563"/>
            <a:ext cx="2520950" cy="541337"/>
          </a:xfrm>
          <a:prstGeom prst="wedgeRoundRectCallout">
            <a:avLst>
              <a:gd name="adj1" fmla="val -41137"/>
              <a:gd name="adj2" fmla="val -838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對此書目的意見</a:t>
            </a:r>
            <a:r>
              <a:rPr kumimoji="0"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評論</a:t>
            </a:r>
          </a:p>
        </p:txBody>
      </p:sp>
      <p:sp>
        <p:nvSpPr>
          <p:cNvPr id="9" name="綵帶 (弧形向上) 8"/>
          <p:cNvSpPr/>
          <p:nvPr/>
        </p:nvSpPr>
        <p:spPr bwMode="auto">
          <a:xfrm>
            <a:off x="98425" y="5589588"/>
            <a:ext cx="3706813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檢視該筆書目資料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3175"/>
            <a:ext cx="91598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 bwMode="auto">
          <a:xfrm>
            <a:off x="6588125" y="3141663"/>
            <a:ext cx="2160588" cy="682625"/>
          </a:xfrm>
          <a:prstGeom prst="wedgeRoundRectCallout">
            <a:avLst>
              <a:gd name="adj1" fmla="val -38962"/>
              <a:gd name="adj2" fmla="val 977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滑鼠移至圖示上，顯示四個分享選項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6372225" y="4149725"/>
            <a:ext cx="431800" cy="358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雲朵形圖說文字 7"/>
          <p:cNvSpPr/>
          <p:nvPr/>
        </p:nvSpPr>
        <p:spPr bwMode="auto">
          <a:xfrm>
            <a:off x="323850" y="4508500"/>
            <a:ext cx="5472113" cy="2016125"/>
          </a:xfrm>
          <a:prstGeom prst="cloudCallout">
            <a:avLst>
              <a:gd name="adj1" fmla="val 59708"/>
              <a:gd name="adj2" fmla="val -331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分享連結：進入分享書目頁面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移除分享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被分享的文件夾：編輯分享選項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以電子郵件傳送此分享</a:t>
            </a: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88640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 bwMode="auto">
          <a:xfrm>
            <a:off x="5508625" y="2043113"/>
            <a:ext cx="1943100" cy="539750"/>
          </a:xfrm>
          <a:prstGeom prst="wedgeRoundRectCallout">
            <a:avLst>
              <a:gd name="adj1" fmla="val -43926"/>
              <a:gd name="adj2" fmla="val -1034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將分享的連結寄送給指定對象</a:t>
            </a:r>
            <a:endParaRPr kumimoji="0"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854" name="圓角矩形 5"/>
          <p:cNvSpPr>
            <a:spLocks noChangeArrowheads="1"/>
          </p:cNvSpPr>
          <p:nvPr/>
        </p:nvSpPr>
        <p:spPr bwMode="auto">
          <a:xfrm>
            <a:off x="1692275" y="962025"/>
            <a:ext cx="4751388" cy="5413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7" name="綵帶 (弧形向上) 6"/>
          <p:cNvSpPr/>
          <p:nvPr/>
        </p:nvSpPr>
        <p:spPr bwMode="auto">
          <a:xfrm>
            <a:off x="98425" y="5589588"/>
            <a:ext cx="3706813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點選以電子郵件分享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2423" b="91321"/>
          <a:stretch/>
        </p:blipFill>
        <p:spPr bwMode="auto">
          <a:xfrm>
            <a:off x="5443688" y="260648"/>
            <a:ext cx="3664816" cy="2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相關資源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607425" cy="452596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粉絲團：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最新消息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功能更新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http://www.facebook.com/RefWorks.Taiwan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影音教學檔：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www.youtube.com/user/RefWorksTaiwan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台灣獨家代理：飛資得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連絡電話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lvl="2" eaLnBrk="1" hangingPunct="1"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02-26589298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60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51275"/>
            <a:ext cx="32686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3"/>
          <p:cNvSpPr>
            <a:spLocks noGrp="1"/>
          </p:cNvSpPr>
          <p:nvPr>
            <p:ph type="ctrTitle"/>
          </p:nvPr>
        </p:nvSpPr>
        <p:spPr>
          <a:xfrm>
            <a:off x="2771775" y="2130425"/>
            <a:ext cx="6121400" cy="14700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謝謝聆聽，敬請指教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148263" y="3886200"/>
            <a:ext cx="3744912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操作練習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書目分享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在一筆書目中附加檔案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將書目所在的資料夾分享給同學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在同學分享的書目中留言，並下載附檔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WNC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插入含兩篇書目的正文引證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插入腳註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產出參考文獻列表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0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補充資料</a:t>
            </a:r>
          </a:p>
        </p:txBody>
      </p:sp>
      <p:sp>
        <p:nvSpPr>
          <p:cNvPr id="880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刪除重複的書目</a:t>
            </a:r>
          </a:p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書目匯入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RefWorks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D40ACC13-8B3B-42A8-B38B-B0DFA1856C89}" type="slidenum">
              <a:rPr kumimoji="0" lang="en-US" altLang="zh-TW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11</a:t>
            </a:fld>
            <a:endParaRPr kumimoji="0" lang="en-US" altLang="zh-TW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資料處理匯入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直接從電子資料庫匯入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匯入書目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檔案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自行輸入書目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90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97975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>
            <a:spLocks noChangeArrowheads="1"/>
          </p:cNvSpPr>
          <p:nvPr/>
        </p:nvSpPr>
        <p:spPr bwMode="auto">
          <a:xfrm>
            <a:off x="1770063" y="2425700"/>
            <a:ext cx="2449512" cy="5032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187325" y="3937000"/>
            <a:ext cx="1079500" cy="2524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879475" y="4873625"/>
            <a:ext cx="1079500" cy="2524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圓角矩形 7"/>
          <p:cNvSpPr>
            <a:spLocks noChangeArrowheads="1"/>
          </p:cNvSpPr>
          <p:nvPr/>
        </p:nvSpPr>
        <p:spPr bwMode="auto">
          <a:xfrm>
            <a:off x="2562225" y="5592763"/>
            <a:ext cx="1512888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4089400" y="1752600"/>
            <a:ext cx="504825" cy="433388"/>
          </a:xfrm>
          <a:prstGeom prst="wedgeRoundRectCallout">
            <a:avLst>
              <a:gd name="adj1" fmla="val -50616"/>
              <a:gd name="adj2" fmla="val 782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0" lang="en-US" altLang="zh-TW" dirty="0">
                <a:solidFill>
                  <a:schemeClr val="tx1"/>
                </a:solidFill>
                <a:latin typeface="Arial" charset="0"/>
              </a:rPr>
              <a:t>1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1419225" y="3127375"/>
            <a:ext cx="1655763" cy="701675"/>
          </a:xfrm>
          <a:prstGeom prst="wedgeRoundRectCallout">
            <a:avLst>
              <a:gd name="adj1" fmla="val -52411"/>
              <a:gd name="adj2" fmla="val 6916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lang="en-US" altLang="zh-TW" dirty="0">
                <a:solidFill>
                  <a:schemeClr val="tx1"/>
                </a:solidFill>
                <a:latin typeface="Arial" charset="0"/>
              </a:rPr>
              <a:t>2. </a:t>
            </a:r>
            <a:r>
              <a:rPr lang="zh-TW" altLang="en-US" dirty="0">
                <a:solidFill>
                  <a:schemeClr val="tx1"/>
                </a:solidFill>
                <a:latin typeface="Arial" charset="0"/>
              </a:rPr>
              <a:t>在文件夾上按滑鼠右鍵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187325" y="5602288"/>
            <a:ext cx="1511300" cy="701675"/>
          </a:xfrm>
          <a:prstGeom prst="wedgeRoundRectCallout">
            <a:avLst>
              <a:gd name="adj1" fmla="val 45209"/>
              <a:gd name="adj2" fmla="val -7806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lang="en-US" altLang="zh-TW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Arial" charset="0"/>
              </a:rPr>
              <a:t> 選擇尋找重複書目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圓角矩形圖說文字 11"/>
          <p:cNvSpPr/>
          <p:nvPr/>
        </p:nvSpPr>
        <p:spPr bwMode="auto">
          <a:xfrm>
            <a:off x="4594225" y="4481513"/>
            <a:ext cx="2144713" cy="701675"/>
          </a:xfrm>
          <a:prstGeom prst="wedgeRoundRectCallout">
            <a:avLst>
              <a:gd name="adj1" fmla="val -59484"/>
              <a:gd name="adj2" fmla="val 910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lang="en-US" altLang="zh-TW" dirty="0">
                <a:solidFill>
                  <a:schemeClr val="tx1"/>
                </a:solidFill>
                <a:latin typeface="Arial" charset="0"/>
              </a:rPr>
              <a:t>4.</a:t>
            </a:r>
            <a:r>
              <a:rPr lang="zh-TW" altLang="en-US" dirty="0">
                <a:solidFill>
                  <a:schemeClr val="tx1"/>
                </a:solidFill>
                <a:latin typeface="Arial" charset="0"/>
              </a:rPr>
              <a:t> 選擇關閉所有書目中的重複項目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綵帶 (弧形向上) 8"/>
          <p:cNvSpPr/>
          <p:nvPr/>
        </p:nvSpPr>
        <p:spPr>
          <a:xfrm>
            <a:off x="4594225" y="5516563"/>
            <a:ext cx="4370388" cy="1265237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/>
              <a:t>刪除重複的書目</a:t>
            </a:r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24" y="476672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85275" cy="61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179388" y="2252663"/>
            <a:ext cx="360362" cy="36972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373063" y="1211263"/>
            <a:ext cx="1944687" cy="695325"/>
          </a:xfrm>
          <a:prstGeom prst="wedgeRoundRectCallout">
            <a:avLst>
              <a:gd name="adj1" fmla="val -46526"/>
              <a:gd name="adj2" fmla="val 840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kumimoji="0" lang="en-US" altLang="zh-TW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</a:rPr>
              <a:t>重複的書目被標註起來了</a:t>
            </a:r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2843213" y="1906588"/>
            <a:ext cx="360362" cy="3460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3206750" y="1041400"/>
            <a:ext cx="1166813" cy="517525"/>
          </a:xfrm>
          <a:prstGeom prst="wedgeRoundRectCallout">
            <a:avLst>
              <a:gd name="adj1" fmla="val -46526"/>
              <a:gd name="adj2" fmla="val 840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lang="en-US" altLang="zh-TW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zh-TW" altLang="en-US" dirty="0">
                <a:solidFill>
                  <a:schemeClr val="tx1"/>
                </a:solidFill>
                <a:latin typeface="Arial" charset="0"/>
              </a:rPr>
              <a:t>按刪除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圓角矩形 8"/>
          <p:cNvSpPr>
            <a:spLocks noChangeArrowheads="1"/>
          </p:cNvSpPr>
          <p:nvPr/>
        </p:nvSpPr>
        <p:spPr bwMode="auto">
          <a:xfrm>
            <a:off x="5076825" y="4108450"/>
            <a:ext cx="1079500" cy="6159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5867400" y="5013325"/>
            <a:ext cx="576263" cy="517525"/>
          </a:xfrm>
          <a:prstGeom prst="wedgeRoundRectCallout">
            <a:avLst>
              <a:gd name="adj1" fmla="val -32894"/>
              <a:gd name="adj2" fmla="val -875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0" lang="en-US" altLang="zh-TW" dirty="0">
                <a:solidFill>
                  <a:schemeClr val="tx1"/>
                </a:solidFill>
                <a:latin typeface="Arial" charset="0"/>
              </a:rPr>
              <a:t>3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11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158288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圓角矩形 4"/>
          <p:cNvSpPr>
            <a:spLocks noChangeArrowheads="1"/>
          </p:cNvSpPr>
          <p:nvPr/>
        </p:nvSpPr>
        <p:spPr bwMode="auto">
          <a:xfrm>
            <a:off x="1619250" y="2227263"/>
            <a:ext cx="1439863" cy="3460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2195513" y="2924175"/>
            <a:ext cx="3097212" cy="655638"/>
          </a:xfrm>
          <a:prstGeom prst="wedgeRoundRectCallout">
            <a:avLst>
              <a:gd name="adj1" fmla="val -41882"/>
              <a:gd name="adj2" fmla="val -9163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Arial" charset="0"/>
              </a:rPr>
              <a:t>匯入書目時，便可先檢查是否有重複。刪除的步驟同前。</a:t>
            </a:r>
            <a:endParaRPr kumimoji="0" lang="zh-TW" alt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2423" b="91321"/>
          <a:stretch/>
        </p:blipFill>
        <p:spPr bwMode="auto">
          <a:xfrm>
            <a:off x="5371680" y="620688"/>
            <a:ext cx="3664816" cy="2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直接匯入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990600" algn="l"/>
              </a:tabLst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Google Scholar</a:t>
            </a:r>
          </a:p>
          <a:p>
            <a:pPr eaLnBrk="1" hangingPunct="1">
              <a:tabLst>
                <a:tab pos="990600" algn="l"/>
              </a:tabLst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JSTOR</a:t>
            </a:r>
          </a:p>
          <a:p>
            <a:pPr eaLnBrk="1" hangingPunct="1">
              <a:tabLst>
                <a:tab pos="990600" algn="l"/>
              </a:tabLst>
            </a:pPr>
            <a:r>
              <a:rPr lang="en-US" altLang="zh-TW" sz="3600" b="1" dirty="0" err="1" smtClean="0">
                <a:latin typeface="微軟正黑體" pitchFamily="34" charset="-120"/>
                <a:ea typeface="微軟正黑體" pitchFamily="34" charset="-120"/>
              </a:rPr>
              <a:t>ScienceDirect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990600" algn="l"/>
              </a:tabLst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Taylor &amp;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Francis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電子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期刊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990600" algn="l"/>
              </a:tabLst>
            </a:pPr>
            <a:r>
              <a:rPr lang="en-US" altLang="zh-TW" sz="3600" b="1" dirty="0" err="1">
                <a:latin typeface="微軟正黑體" pitchFamily="34" charset="-120"/>
                <a:ea typeface="微軟正黑體" pitchFamily="34" charset="-120"/>
              </a:rPr>
              <a:t>Airiti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 Library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華藝線上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圖書館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990600" algn="l"/>
              </a:tabLst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tabLst>
                <a:tab pos="990600" algn="l"/>
              </a:tabLst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tabLst>
                <a:tab pos="990600" algn="l"/>
              </a:tabLst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tabLst>
                <a:tab pos="990600" algn="l"/>
              </a:tabLst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990600" algn="l"/>
              </a:tabLst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1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Google scholar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Google Scholar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學術搜尋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58863"/>
            <a:ext cx="925195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8302625" y="1268413"/>
            <a:ext cx="661988" cy="431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813675" y="1700213"/>
            <a:ext cx="574675" cy="5048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019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804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1116013" y="4652963"/>
            <a:ext cx="574675" cy="5048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1753" name="矩形 8"/>
          <p:cNvSpPr>
            <a:spLocks noChangeArrowheads="1"/>
          </p:cNvSpPr>
          <p:nvPr/>
        </p:nvSpPr>
        <p:spPr bwMode="auto">
          <a:xfrm>
            <a:off x="1692275" y="4941888"/>
            <a:ext cx="2303463" cy="12239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4" name="矩形 9"/>
          <p:cNvSpPr>
            <a:spLocks noChangeArrowheads="1"/>
          </p:cNvSpPr>
          <p:nvPr/>
        </p:nvSpPr>
        <p:spPr bwMode="auto">
          <a:xfrm>
            <a:off x="6659563" y="5445125"/>
            <a:ext cx="865187" cy="5762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6156325" y="5157788"/>
            <a:ext cx="574675" cy="5048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2824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3924300" y="2924175"/>
            <a:ext cx="1152525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0" name="矩形 5"/>
          <p:cNvSpPr>
            <a:spLocks noChangeArrowheads="1"/>
          </p:cNvSpPr>
          <p:nvPr/>
        </p:nvSpPr>
        <p:spPr bwMode="auto">
          <a:xfrm>
            <a:off x="2484438" y="3644900"/>
            <a:ext cx="1150937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矩形 6"/>
          <p:cNvSpPr>
            <a:spLocks noChangeArrowheads="1"/>
          </p:cNvSpPr>
          <p:nvPr/>
        </p:nvSpPr>
        <p:spPr bwMode="auto">
          <a:xfrm>
            <a:off x="2411413" y="4365625"/>
            <a:ext cx="1152525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2" name="矩形 7"/>
          <p:cNvSpPr>
            <a:spLocks noChangeArrowheads="1"/>
          </p:cNvSpPr>
          <p:nvPr/>
        </p:nvSpPr>
        <p:spPr bwMode="auto">
          <a:xfrm>
            <a:off x="2484438" y="5084763"/>
            <a:ext cx="11509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3" name="矩形 8"/>
          <p:cNvSpPr>
            <a:spLocks noChangeArrowheads="1"/>
          </p:cNvSpPr>
          <p:nvPr/>
        </p:nvSpPr>
        <p:spPr bwMode="auto">
          <a:xfrm>
            <a:off x="2411413" y="6308725"/>
            <a:ext cx="1152525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73075" y="5489575"/>
            <a:ext cx="3876675" cy="13684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如果你已在另一個視窗登入</a:t>
            </a:r>
          </a:p>
          <a:p>
            <a:pPr algn="ctr"/>
            <a:r>
              <a:rPr lang="en-US" altLang="zh-TW" sz="2000">
                <a:latin typeface="華康儷楷書" pitchFamily="65" charset="-120"/>
                <a:ea typeface="華康儷楷書" pitchFamily="65" charset="-120"/>
              </a:rPr>
              <a:t>RefWorks</a:t>
            </a:r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，那麼</a:t>
            </a:r>
            <a:r>
              <a:rPr lang="en-US" altLang="zh-TW" sz="2000">
                <a:latin typeface="華康儷楷書" pitchFamily="65" charset="-120"/>
                <a:ea typeface="華康儷楷書" pitchFamily="65" charset="-120"/>
              </a:rPr>
              <a:t>RefWorks</a:t>
            </a:r>
          </a:p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會直接執行匯入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87900" y="5489575"/>
            <a:ext cx="3694113" cy="13684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如果你尚未登入</a:t>
            </a:r>
            <a:r>
              <a:rPr lang="en-US" altLang="zh-TW" sz="2000">
                <a:latin typeface="華康儷楷書" pitchFamily="65" charset="-120"/>
                <a:ea typeface="華康儷楷書" pitchFamily="65" charset="-120"/>
              </a:rPr>
              <a:t>RefWorks</a:t>
            </a:r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，</a:t>
            </a:r>
          </a:p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那麼</a:t>
            </a:r>
            <a:r>
              <a:rPr lang="en-US" altLang="zh-TW" sz="2000">
                <a:latin typeface="華康儷楷書" pitchFamily="65" charset="-120"/>
                <a:ea typeface="華康儷楷書" pitchFamily="65" charset="-120"/>
              </a:rPr>
              <a:t>RefWorks</a:t>
            </a:r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會要你先登入</a:t>
            </a:r>
          </a:p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帳號和密碼</a:t>
            </a:r>
          </a:p>
        </p:txBody>
      </p:sp>
      <p:sp>
        <p:nvSpPr>
          <p:cNvPr id="31756" name="圓角矩形 11"/>
          <p:cNvSpPr>
            <a:spLocks noChangeArrowheads="1"/>
          </p:cNvSpPr>
          <p:nvPr/>
        </p:nvSpPr>
        <p:spPr bwMode="auto">
          <a:xfrm>
            <a:off x="3276600" y="836613"/>
            <a:ext cx="4103688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zh-TW" altLang="en-US" sz="2000"/>
              <a:t>直接點選「導入</a:t>
            </a:r>
            <a:r>
              <a:rPr lang="en-US" altLang="zh-TW" sz="2000"/>
              <a:t>RefWorks</a:t>
            </a:r>
            <a:r>
              <a:rPr lang="zh-TW" altLang="en-US" sz="2000"/>
              <a:t>」系統即會自動開啟另一視窗匯入書目</a:t>
            </a:r>
          </a:p>
        </p:txBody>
      </p:sp>
    </p:spTree>
    <p:extLst>
      <p:ext uri="{BB962C8B-B14F-4D97-AF65-F5344CB8AC3E}">
        <p14:creationId xmlns:p14="http://schemas.microsoft.com/office/powerpoint/2010/main" val="26029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3" grpId="0" animBg="1"/>
      <p:bldP spid="10" grpId="0" animBg="1"/>
      <p:bldP spid="11" grpId="0" animBg="1"/>
      <p:bldP spid="317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JSTOR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回溯資料庫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31641" y="5373216"/>
            <a:ext cx="4608512" cy="5760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879899" y="6021288"/>
            <a:ext cx="1512788" cy="468312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971600" y="4725144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89" y="1"/>
            <a:ext cx="91476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8469" y="3078196"/>
            <a:ext cx="287337" cy="122413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11299" y="2377889"/>
            <a:ext cx="625540" cy="2873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17702" y="4527742"/>
            <a:ext cx="3438274" cy="485434"/>
          </a:xfrm>
          <a:prstGeom prst="wedgeRoundRectCallout">
            <a:avLst>
              <a:gd name="adj1" fmla="val -49033"/>
              <a:gd name="adj2" fmla="val -11253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46441" y="2480312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2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621910" y="1843849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40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RefWorks2.0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特色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Web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版線上書目軟體，無須安裝</a:t>
            </a: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獨家繁體中文介面</a:t>
            </a: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可附加檔案，做好檔案管理</a:t>
            </a: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支援行動載具，隨時隨地掌握研究資訊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提供約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多種線上資料庫直接匯入之服務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RefShare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書目分享，支援教學與研究</a:t>
            </a:r>
          </a:p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自動產生內文引註、參考文獻</a:t>
            </a:r>
          </a:p>
          <a:p>
            <a:pPr eaLnBrk="1" hangingPunct="1"/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" y="1"/>
            <a:ext cx="9144000" cy="6858000"/>
            <a:chOff x="1" y="1"/>
            <a:chExt cx="9144000" cy="6858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1" y="6687056"/>
              <a:ext cx="6147705" cy="17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7676" y="2242416"/>
            <a:ext cx="872980" cy="18674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080656" y="2394518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517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4223" y="-138545"/>
            <a:ext cx="9148223" cy="7007021"/>
            <a:chOff x="-4223" y="-138545"/>
            <a:chExt cx="9148223" cy="700702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223" y="-138545"/>
              <a:ext cx="9148223" cy="700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49819" y="-27384"/>
              <a:ext cx="291467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52290" y="6318913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16016" y="573325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4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3068960"/>
            <a:ext cx="4968551" cy="23762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55976" y="5805264"/>
            <a:ext cx="1476833" cy="378872"/>
          </a:xfrm>
          <a:prstGeom prst="wedgeRoundRectCallout">
            <a:avLst>
              <a:gd name="adj1" fmla="val -41423"/>
              <a:gd name="adj2" fmla="val -1085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匯入完成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28753" y="2546699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1" name="綵帶 (弧形向上) 10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0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 smtClean="0"/>
              <a:t>ScienceDirect</a:t>
            </a:r>
            <a:endParaRPr lang="zh-TW" altLang="en-US" cap="none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1091" y="960551"/>
            <a:ext cx="5490618" cy="489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372200" y="1826514"/>
            <a:ext cx="1512788" cy="468312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9552" y="132929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41954" y="4073485"/>
            <a:ext cx="362390" cy="151575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852864" y="6015863"/>
            <a:ext cx="3438274" cy="485434"/>
          </a:xfrm>
          <a:prstGeom prst="wedgeRoundRectCallout">
            <a:avLst>
              <a:gd name="adj1" fmla="val -49033"/>
              <a:gd name="adj2" fmla="val -11253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950977" y="3567031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2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14152" y="3533572"/>
            <a:ext cx="1061903" cy="31670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536694" y="3090594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00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64" y="0"/>
            <a:ext cx="9154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31640" y="4221089"/>
            <a:ext cx="1512168" cy="21602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151621" y="357301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4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03649" y="4869160"/>
            <a:ext cx="648072" cy="31670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979712" y="5206645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4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4223" y="-138545"/>
            <a:ext cx="9148223" cy="7007021"/>
            <a:chOff x="-4223" y="-138545"/>
            <a:chExt cx="9148223" cy="700702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223" y="-138545"/>
              <a:ext cx="9148223" cy="700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49819" y="-27384"/>
              <a:ext cx="291467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52290" y="6318913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16016" y="573325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3" y="3122380"/>
            <a:ext cx="5400599" cy="23228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796136" y="5733256"/>
            <a:ext cx="1476833" cy="378872"/>
          </a:xfrm>
          <a:prstGeom prst="wedgeRoundRectCallout">
            <a:avLst>
              <a:gd name="adj1" fmla="val -41423"/>
              <a:gd name="adj2" fmla="val -1085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匯入完成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87525" y="249289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綵帶 (弧形向上) 7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3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Taylor &amp; Francis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電子期刊資料庫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0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2002" r="8304" b="22728"/>
          <a:stretch/>
        </p:blipFill>
        <p:spPr bwMode="auto">
          <a:xfrm>
            <a:off x="35496" y="799089"/>
            <a:ext cx="9130743" cy="529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93279"/>
            <a:ext cx="933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140200" y="115888"/>
            <a:ext cx="4932363" cy="45878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TW" altLang="en-US" sz="2000" b="1">
                <a:ea typeface="華康儷楷書" pitchFamily="65" charset="-120"/>
              </a:rPr>
              <a:t>語言、更新個人資料、自訂客製化的項目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71438" y="1557338"/>
            <a:ext cx="3563937" cy="1008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179388" y="3644901"/>
            <a:ext cx="6913562" cy="21603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5257800" y="764381"/>
            <a:ext cx="385127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484438" y="2682875"/>
            <a:ext cx="1062037" cy="45878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TW" altLang="en-US" sz="2000" b="1">
                <a:ea typeface="華康儷楷書" pitchFamily="65" charset="-120"/>
              </a:rPr>
              <a:t>功能列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788025" y="3068638"/>
            <a:ext cx="1304925" cy="45878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TW" altLang="en-US" sz="2000" b="1">
                <a:ea typeface="華康儷楷書" pitchFamily="65" charset="-120"/>
              </a:rPr>
              <a:t>書目清單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6855" grpId="0" animBg="1"/>
      <p:bldP spid="206857" grpId="0" animBg="1"/>
      <p:bldP spid="206858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069" y="1"/>
            <a:ext cx="9142931" cy="6858000"/>
            <a:chOff x="1069" y="1"/>
            <a:chExt cx="9142931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" y="1"/>
              <a:ext cx="914293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187624" y="692696"/>
              <a:ext cx="2610495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3" y="1598385"/>
            <a:ext cx="6265765" cy="3689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868144" y="2330748"/>
            <a:ext cx="1512788" cy="468312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15515" y="1052348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3528" y="4567454"/>
            <a:ext cx="287337" cy="181429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71469" y="2700627"/>
            <a:ext cx="360363" cy="2873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6147" y="3323071"/>
            <a:ext cx="1605685" cy="287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55576" y="6240079"/>
            <a:ext cx="3438274" cy="485434"/>
          </a:xfrm>
          <a:prstGeom prst="wedgeRoundRectCallout">
            <a:avLst>
              <a:gd name="adj1" fmla="val -49033"/>
              <a:gd name="adj2" fmla="val -11253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651650" y="1844824"/>
            <a:ext cx="2141708" cy="485434"/>
          </a:xfrm>
          <a:prstGeom prst="wedgeRoundRectCallout">
            <a:avLst>
              <a:gd name="adj1" fmla="val -41816"/>
              <a:gd name="adj2" fmla="val 10246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點選下拉式選單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07704" y="3861048"/>
            <a:ext cx="3312368" cy="485434"/>
          </a:xfrm>
          <a:prstGeom prst="wedgeRoundRectCallout">
            <a:avLst>
              <a:gd name="adj1" fmla="val -47440"/>
              <a:gd name="adj2" fmla="val -104924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選擇「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Download citation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73644" y="4437112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2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056088" y="2087541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328031" y="3717032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82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3095" y="4073236"/>
            <a:ext cx="1742723" cy="25508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6755" y="4437112"/>
            <a:ext cx="3111110" cy="7127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6755" y="5269877"/>
            <a:ext cx="1958981" cy="31936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3928" y="4941168"/>
            <a:ext cx="2953667" cy="737846"/>
          </a:xfrm>
          <a:prstGeom prst="wedgeRoundRectCallout">
            <a:avLst>
              <a:gd name="adj1" fmla="val -63938"/>
              <a:gd name="adj2" fmla="val -57357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選擇要匯入的內容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引文、摘要或參考文獻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79512" y="3498610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5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408473" y="413799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165865" y="5589241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7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4223" y="-138545"/>
            <a:ext cx="9148223" cy="7007021"/>
            <a:chOff x="-4223" y="-138545"/>
            <a:chExt cx="9148223" cy="700702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223" y="-138545"/>
              <a:ext cx="9148223" cy="700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49819" y="-27384"/>
              <a:ext cx="291467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52290" y="6318913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16016" y="573325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8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2878"/>
            <a:ext cx="9144000" cy="68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5" y="3068960"/>
            <a:ext cx="4032448" cy="23762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355976" y="5805264"/>
            <a:ext cx="1476833" cy="378872"/>
          </a:xfrm>
          <a:prstGeom prst="wedgeRoundRectCallout">
            <a:avLst>
              <a:gd name="adj1" fmla="val -41423"/>
              <a:gd name="adj2" fmla="val -1085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匯入完成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464218" y="2580514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綵帶 (弧形向上) 5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62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 smtClean="0">
                <a:latin typeface="微軟正黑體" pitchFamily="34" charset="-120"/>
                <a:ea typeface="微軟正黑體" pitchFamily="34" charset="-120"/>
              </a:rPr>
              <a:t>Airiti</a:t>
            </a:r>
            <a:r>
              <a:rPr lang="en-US" altLang="zh-TW" cap="none" dirty="0" smtClean="0">
                <a:latin typeface="微軟正黑體" pitchFamily="34" charset="-120"/>
                <a:ea typeface="微軟正黑體" pitchFamily="34" charset="-120"/>
              </a:rPr>
              <a:t> Library</a:t>
            </a:r>
            <a:r>
              <a:rPr lang="zh-TW" altLang="en-US" cap="none" dirty="0" smtClean="0">
                <a:latin typeface="微軟正黑體" pitchFamily="34" charset="-120"/>
                <a:ea typeface="微軟正黑體" pitchFamily="34" charset="-120"/>
              </a:rPr>
              <a:t>華藝線上圖書館</a:t>
            </a:r>
            <a:endParaRPr lang="zh-TW" altLang="en-US" cap="none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2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24128" y="260648"/>
              <a:ext cx="1995055" cy="26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1847222"/>
            <a:ext cx="5328592" cy="6456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967734" y="2852936"/>
            <a:ext cx="1512788" cy="468312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95536" y="1268760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144000" cy="6858000"/>
            <a:chOff x="868218" y="1016000"/>
            <a:chExt cx="9144000" cy="68580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8218" y="101600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56176" y="1268760"/>
              <a:ext cx="1995055" cy="26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3928" y="5805264"/>
            <a:ext cx="1517674" cy="720079"/>
          </a:xfrm>
          <a:prstGeom prst="wedgeRoundRectCallout">
            <a:avLst>
              <a:gd name="adj1" fmla="val 75045"/>
              <a:gd name="adj2" fmla="val -4939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將畫面拉到最下面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7607" y="2849170"/>
            <a:ext cx="269937" cy="36041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10" name="向右箭號 9"/>
          <p:cNvSpPr/>
          <p:nvPr/>
        </p:nvSpPr>
        <p:spPr>
          <a:xfrm rot="5400000">
            <a:off x="5977681" y="4291571"/>
            <a:ext cx="2243138" cy="2462212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7504" y="2276872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012160" y="392530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827584" y="2700849"/>
            <a:ext cx="3438274" cy="485434"/>
          </a:xfrm>
          <a:prstGeom prst="wedgeRoundRectCallout">
            <a:avLst>
              <a:gd name="adj1" fmla="val -53331"/>
              <a:gd name="adj2" fmla="val 14433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2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02063" y="5229200"/>
            <a:ext cx="1134033" cy="2917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796124" y="472274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16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2863" y="4536473"/>
            <a:ext cx="1341355" cy="2917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963862" y="4030019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5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239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7240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7241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42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7226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7227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7228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7229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32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7233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3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9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7215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20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7223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24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2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 dirty="0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 dirty="0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 dirty="0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7216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7217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18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7209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210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7212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7213" name="Picture 171" descr="mizib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14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5464175" y="1481138"/>
            <a:ext cx="3506788" cy="2527300"/>
            <a:chOff x="3429" y="1142"/>
            <a:chExt cx="2209" cy="1592"/>
          </a:xfrm>
        </p:grpSpPr>
        <p:grpSp>
          <p:nvGrpSpPr>
            <p:cNvPr id="7191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7195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7199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7200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4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7196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7197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9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7192" name="그룹 87"/>
            <p:cNvGrpSpPr>
              <a:grpSpLocks/>
            </p:cNvGrpSpPr>
            <p:nvPr/>
          </p:nvGrpSpPr>
          <p:grpSpPr bwMode="auto">
            <a:xfrm>
              <a:off x="4414" y="1142"/>
              <a:ext cx="1083" cy="213"/>
              <a:chOff x="5418818" y="3136900"/>
              <a:chExt cx="1717709" cy="338971"/>
            </a:xfrm>
          </p:grpSpPr>
          <p:pic>
            <p:nvPicPr>
              <p:cNvPr id="7193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4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538414" cy="33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22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7181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7183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6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187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7189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9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7188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3059113" y="1316038"/>
            <a:ext cx="2430462" cy="1458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4223" y="-138545"/>
            <a:ext cx="9148223" cy="7007021"/>
            <a:chOff x="-4223" y="-138545"/>
            <a:chExt cx="9148223" cy="700702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223" y="-138545"/>
              <a:ext cx="9148223" cy="700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49819" y="-27384"/>
              <a:ext cx="291467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52290" y="6318913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16016" y="573325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3" y="3122380"/>
            <a:ext cx="5760639" cy="35469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505952" y="6021288"/>
            <a:ext cx="1476833" cy="378872"/>
          </a:xfrm>
          <a:prstGeom prst="wedgeRoundRectCallout">
            <a:avLst>
              <a:gd name="adj1" fmla="val -41423"/>
              <a:gd name="adj2" fmla="val -1085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匯入完成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87525" y="249289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7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" name="綵帶 (弧形向上) 7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6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 txBox="1">
            <a:spLocks noChangeArrowheads="1"/>
          </p:cNvSpPr>
          <p:nvPr/>
        </p:nvSpPr>
        <p:spPr bwMode="auto">
          <a:xfrm>
            <a:off x="1039813" y="242888"/>
            <a:ext cx="590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sz="4200" b="1">
              <a:latin typeface="華康儷楷書" pitchFamily="65" charset="-120"/>
              <a:ea typeface="華康儷楷書" pitchFamily="65" charset="-120"/>
            </a:endParaRPr>
          </a:p>
        </p:txBody>
      </p:sp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匯入書目檔案</a:t>
            </a:r>
          </a:p>
        </p:txBody>
      </p:sp>
      <p:sp>
        <p:nvSpPr>
          <p:cNvPr id="21508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臺灣博碩士論文知識加值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中國知識資源總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臺灣博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士論文知識加值系統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77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3528" y="2215349"/>
            <a:ext cx="4464496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Tx/>
              <a:buAutoNum type="arabicPeriod"/>
            </a:pPr>
            <a:endParaRPr lang="zh-TW" altLang="zh-TW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79513" y="1669323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031630" y="2959177"/>
            <a:ext cx="1512788" cy="469823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1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79512" y="1971098"/>
            <a:ext cx="323850" cy="18179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7092280" y="3611834"/>
            <a:ext cx="1873250" cy="7292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7897667" y="5139171"/>
            <a:ext cx="452005" cy="2825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2666763" y="5013176"/>
            <a:ext cx="4311650" cy="936625"/>
          </a:xfrm>
          <a:prstGeom prst="wedgeRoundRectCallout">
            <a:avLst>
              <a:gd name="adj1" fmla="val 53600"/>
              <a:gd name="adj2" fmla="val -107567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書目資料輸出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格式「</a:t>
            </a:r>
            <a:r>
              <a:rPr lang="en-US" altLang="zh-TW" sz="2000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RIS format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輸出字碼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選「</a:t>
            </a:r>
            <a:r>
              <a:rPr lang="en-US" altLang="zh-TW" sz="2000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UTF-8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73" y="2475923"/>
            <a:ext cx="327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69429" y="939032"/>
            <a:ext cx="2397334" cy="720079"/>
          </a:xfrm>
          <a:prstGeom prst="wedgeRoundRectCallout">
            <a:avLst>
              <a:gd name="adj1" fmla="val -38686"/>
              <a:gd name="adj2" fmla="val 8155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31892" y="3920807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620335" y="3139164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3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8244408" y="5421745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338938" y="2598807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19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3075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384" y="1416917"/>
            <a:ext cx="513216" cy="3657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67544" y="2204864"/>
            <a:ext cx="3017162" cy="720079"/>
          </a:xfrm>
          <a:prstGeom prst="wedgeRoundRectCallout">
            <a:avLst>
              <a:gd name="adj1" fmla="val -42016"/>
              <a:gd name="adj2" fmla="val -94173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回到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點選「書目」→「匯入」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35503" y="1033247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2843808" y="1873178"/>
            <a:ext cx="3456384" cy="11957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28682" name="Rectangle 4"/>
          <p:cNvSpPr>
            <a:spLocks noChangeArrowheads="1"/>
          </p:cNvSpPr>
          <p:nvPr/>
        </p:nvSpPr>
        <p:spPr bwMode="auto">
          <a:xfrm>
            <a:off x="7195127" y="5754254"/>
            <a:ext cx="724622" cy="378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23528" y="3501008"/>
            <a:ext cx="5400600" cy="1440160"/>
          </a:xfrm>
          <a:prstGeom prst="wedgeRoundRectCallout">
            <a:avLst>
              <a:gd name="adj1" fmla="val 36674"/>
              <a:gd name="adj2" fmla="val -6989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轉換器／資料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來源選擇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RIS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Format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資料庫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 「 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多個資料庫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點「選擇檔案」，開啟剛才儲存的文字檔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編碼方式選「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UTF-8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323061" y="1539701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6804248" y="5157192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8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2" grpId="0" animBg="1"/>
      <p:bldP spid="9" grpId="0" animBg="1"/>
      <p:bldP spid="22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2086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17672" y="5589240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825371" y="5095323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783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1817" y="3104657"/>
            <a:ext cx="6342431" cy="24971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51520" y="2548871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10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259632" y="2298042"/>
            <a:ext cx="1512168" cy="504056"/>
          </a:xfrm>
          <a:prstGeom prst="wedgeRoundRectCallout">
            <a:avLst>
              <a:gd name="adj1" fmla="val -34363"/>
              <a:gd name="adj2" fmla="val 90717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匯入完成！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綵帶 (弧形向上) 1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2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如何登入</a:t>
            </a:r>
            <a:r>
              <a:rPr lang="en-US" altLang="zh-TW" smtClean="0"/>
              <a:t>?</a:t>
            </a: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56932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6944B-0E6D-4F74-8E57-51EFD3BFAB59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40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中國知識資源總庫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31840" y="980728"/>
            <a:ext cx="4320480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695926" y="1628800"/>
            <a:ext cx="1512788" cy="468312"/>
          </a:xfrm>
          <a:prstGeom prst="wedgeRoundRectCallout">
            <a:avLst>
              <a:gd name="adj1" fmla="val -38200"/>
              <a:gd name="adj2" fmla="val -10362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進行檢索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71800" y="404664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25434" y="2276872"/>
            <a:ext cx="362390" cy="61326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987824" y="3284984"/>
            <a:ext cx="3438274" cy="485434"/>
          </a:xfrm>
          <a:prstGeom prst="wedgeRoundRectCallout">
            <a:avLst>
              <a:gd name="adj1" fmla="val -49033"/>
              <a:gd name="adj2" fmla="val -11253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勾選要匯入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的書目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051720" y="1850958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2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532440" y="1836330"/>
            <a:ext cx="586370" cy="31670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956376" y="1445730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14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57" y="1"/>
            <a:ext cx="9144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7504" y="548680"/>
            <a:ext cx="899260" cy="19946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314283"/>
            <a:ext cx="2304256" cy="485434"/>
          </a:xfrm>
          <a:prstGeom prst="wedgeRoundRectCallout">
            <a:avLst>
              <a:gd name="adj1" fmla="val -49434"/>
              <a:gd name="adj2" fmla="val -103021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選擇「</a:t>
            </a:r>
            <a:r>
              <a:rPr lang="en-US" altLang="zh-TW" sz="2000" dirty="0" err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9512" y="813010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4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07278" y="35590"/>
            <a:ext cx="986904" cy="24150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102159" y="30655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779912" y="908720"/>
            <a:ext cx="1368152" cy="485434"/>
          </a:xfrm>
          <a:prstGeom prst="wedgeRoundRectCallout">
            <a:avLst>
              <a:gd name="adj1" fmla="val -49434"/>
              <a:gd name="adj2" fmla="val -103021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txt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5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384" y="1416917"/>
            <a:ext cx="513216" cy="3657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zh-TW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67544" y="2204864"/>
            <a:ext cx="3017162" cy="720079"/>
          </a:xfrm>
          <a:prstGeom prst="wedgeRoundRectCallout">
            <a:avLst>
              <a:gd name="adj1" fmla="val -42016"/>
              <a:gd name="adj2" fmla="val -94173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回到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點選「書目」→「匯入」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35503" y="1033247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9227" y="1878777"/>
            <a:ext cx="3456384" cy="11957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78253" y="5745017"/>
            <a:ext cx="724622" cy="378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635896" y="3559835"/>
            <a:ext cx="5256584" cy="1440160"/>
          </a:xfrm>
          <a:prstGeom prst="wedgeRoundRectCallout">
            <a:avLst>
              <a:gd name="adj1" fmla="val -38769"/>
              <a:gd name="adj2" fmla="val -73103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轉換器／資料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來源選擇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Taiwan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中國期刊網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(CNKI)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「選擇檔案」，開啟剛才儲存的文字檔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編碼方式選「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UTF-8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499187" y="1313770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746082" y="5288027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8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63854" y="5533823"/>
            <a:ext cx="1607127" cy="414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027580" y="4948166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15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3" y="3122135"/>
            <a:ext cx="4968551" cy="21602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866666" y="5642416"/>
            <a:ext cx="1476833" cy="378872"/>
          </a:xfrm>
          <a:prstGeom prst="wedgeRoundRectCallout">
            <a:avLst>
              <a:gd name="adj1" fmla="val -41423"/>
              <a:gd name="adj2" fmla="val -1085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匯入完成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36096" y="2597889"/>
            <a:ext cx="504056" cy="50645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10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" name="綵帶 (弧形向上) 7">
            <a:hlinkClick r:id="rId3" action="ppaction://hlinksldjump"/>
          </p:cNvPr>
          <p:cNvSpPr/>
          <p:nvPr/>
        </p:nvSpPr>
        <p:spPr>
          <a:xfrm>
            <a:off x="6876256" y="6165304"/>
            <a:ext cx="2088232" cy="548680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 to 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81075"/>
            <a:ext cx="91455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自行輸入書目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4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21" y="1124744"/>
            <a:ext cx="3660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71438" y="1701800"/>
            <a:ext cx="684212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1438" y="2133600"/>
            <a:ext cx="539750" cy="287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334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74168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372225" y="620713"/>
            <a:ext cx="2087563" cy="792162"/>
          </a:xfrm>
          <a:prstGeom prst="wedgeRoundRectCallout">
            <a:avLst>
              <a:gd name="adj1" fmla="val -72389"/>
              <a:gd name="adj2" fmla="val 4342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kumimoji="0" lang="zh-TW" altLang="en-US" sz="2000" b="1">
                <a:ea typeface="華康儷楷書" pitchFamily="65" charset="-120"/>
              </a:rPr>
              <a:t>預先選擇匯出格式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427538" y="1484313"/>
            <a:ext cx="2376487" cy="504825"/>
          </a:xfrm>
          <a:prstGeom prst="wedgeRoundRectCallout">
            <a:avLst>
              <a:gd name="adj1" fmla="val -71032"/>
              <a:gd name="adj2" fmla="val -14338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kumimoji="0" lang="zh-TW" altLang="en-US" sz="2000" b="1">
                <a:ea typeface="華康儷楷書" pitchFamily="65" charset="-120"/>
              </a:rPr>
              <a:t>書目類型</a:t>
            </a:r>
          </a:p>
        </p:txBody>
      </p:sp>
      <p:sp>
        <p:nvSpPr>
          <p:cNvPr id="7" name="矩形 6"/>
          <p:cNvSpPr/>
          <p:nvPr/>
        </p:nvSpPr>
        <p:spPr>
          <a:xfrm>
            <a:off x="1908175" y="2133600"/>
            <a:ext cx="6408738" cy="417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877050" y="6381750"/>
            <a:ext cx="8636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nimBg="1"/>
      <p:bldP spid="233478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0965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031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41032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41033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4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40966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41018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41019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41020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41021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024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41025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26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40967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41007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012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41015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6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17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41008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41009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10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9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41001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41002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41004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41005" name="Picture 171" descr="mizib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06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40970" name="Group 79"/>
          <p:cNvGrpSpPr>
            <a:grpSpLocks/>
          </p:cNvGrpSpPr>
          <p:nvPr/>
        </p:nvGrpSpPr>
        <p:grpSpPr bwMode="auto">
          <a:xfrm>
            <a:off x="5464175" y="1471613"/>
            <a:ext cx="3506788" cy="2536825"/>
            <a:chOff x="3429" y="1136"/>
            <a:chExt cx="2209" cy="1598"/>
          </a:xfrm>
        </p:grpSpPr>
        <p:grpSp>
          <p:nvGrpSpPr>
            <p:cNvPr id="40983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40987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40991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4099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99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40988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40989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99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40984" name="그룹 87"/>
            <p:cNvGrpSpPr>
              <a:grpSpLocks/>
            </p:cNvGrpSpPr>
            <p:nvPr/>
          </p:nvGrpSpPr>
          <p:grpSpPr bwMode="auto">
            <a:xfrm>
              <a:off x="4413" y="1136"/>
              <a:ext cx="1083" cy="213"/>
              <a:chOff x="5418818" y="3136900"/>
              <a:chExt cx="1718290" cy="340224"/>
            </a:xfrm>
          </p:grpSpPr>
          <p:pic>
            <p:nvPicPr>
              <p:cNvPr id="40985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6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538995" cy="34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40971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40973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40975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8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0979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40981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982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40980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260350" y="3532188"/>
            <a:ext cx="3009900" cy="1252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27997" r="65192" b="14756"/>
          <a:stretch/>
        </p:blipFill>
        <p:spPr bwMode="auto">
          <a:xfrm>
            <a:off x="683568" y="1052736"/>
            <a:ext cx="2992581" cy="46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059113" y="2919413"/>
            <a:ext cx="3457575" cy="1223962"/>
          </a:xfrm>
          <a:prstGeom prst="wedgeRoundRectCallout">
            <a:avLst>
              <a:gd name="adj1" fmla="val -100574"/>
              <a:gd name="adj2" fmla="val -69060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這裡顯示使用者</a:t>
            </a:r>
            <a:r>
              <a:rPr kumimoji="0" lang="en-US" altLang="zh-TW" sz="2000" b="1">
                <a:latin typeface="華康儷楷書" pitchFamily="65" charset="-120"/>
                <a:ea typeface="華康儷楷書" pitchFamily="65" charset="-120"/>
              </a:rPr>
              <a:t>IP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所屬的單位</a:t>
            </a:r>
            <a:r>
              <a:rPr kumimoji="0" lang="en-US" altLang="zh-TW" sz="2000" b="1">
                <a:latin typeface="華康儷楷書" pitchFamily="65" charset="-120"/>
                <a:ea typeface="華康儷楷書" pitchFamily="65" charset="-120"/>
              </a:rPr>
              <a:t>/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學校名稱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076825" y="1341438"/>
            <a:ext cx="2209800" cy="1100137"/>
          </a:xfrm>
          <a:prstGeom prst="wedgeRoundRectCallout">
            <a:avLst>
              <a:gd name="adj1" fmla="val -112676"/>
              <a:gd name="adj2" fmla="val 560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首次登錄</a:t>
            </a:r>
            <a:r>
              <a:rPr kumimoji="0" lang="en-US" altLang="zh-TW" sz="2000" b="1">
                <a:latin typeface="華康儷楷書" pitchFamily="65" charset="-120"/>
                <a:ea typeface="華康儷楷書" pitchFamily="65" charset="-120"/>
              </a:rPr>
              <a:t>, 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請先註冊個人帳號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5288" y="1268413"/>
            <a:ext cx="8280400" cy="865187"/>
          </a:xfrm>
          <a:prstGeom prst="rect">
            <a:avLst/>
          </a:prstGeom>
          <a:solidFill>
            <a:srgbClr val="EAE8EC">
              <a:alpha val="870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附 件 功 能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268413"/>
            <a:ext cx="8280400" cy="485775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spcBef>
                <a:spcPct val="0"/>
              </a:spcBef>
              <a:buClr>
                <a:srgbClr val="EE5E2C"/>
              </a:buClr>
              <a:buFont typeface="Wingdings" pitchFamily="2" charset="2"/>
              <a:buNone/>
            </a:pP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就像在電子郵件裡加上附件一樣</a:t>
            </a:r>
            <a:r>
              <a:rPr lang="en-US" altLang="zh-TW" sz="2800" b="1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spcBef>
                <a:spcPct val="0"/>
              </a:spcBef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用戶現在也可以在書目記錄中加上各種附件</a:t>
            </a:r>
            <a:endParaRPr lang="zh-TW" altLang="en-US" sz="2800" smtClean="0">
              <a:latin typeface="微軟正黑體" pitchFamily="34" charset="-120"/>
              <a:ea typeface="微軟正黑體" pitchFamily="34" charset="-12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Clr>
                <a:srgbClr val="EE5E2C"/>
              </a:buClr>
              <a:buFont typeface="Wingdings" pitchFamily="2" charset="2"/>
              <a:buNone/>
            </a:pPr>
            <a:r>
              <a:rPr lang="zh-TW" altLang="en-US" sz="200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Clr>
                <a:srgbClr val="EE5E2C"/>
              </a:buClr>
              <a:buFont typeface="Wingdings" pitchFamily="2" charset="2"/>
              <a:buNone/>
            </a:pPr>
            <a:endParaRPr lang="zh-TW" altLang="en-US" sz="2800" smtClean="0">
              <a:latin typeface="微軟正黑體" pitchFamily="34" charset="-120"/>
              <a:ea typeface="微軟正黑體" pitchFamily="34" charset="-12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Clr>
                <a:srgbClr val="EE5E2C"/>
              </a:buClr>
              <a:buFont typeface="Wingdings" pitchFamily="2" charset="2"/>
              <a:buNone/>
            </a:pPr>
            <a:r>
              <a:rPr lang="zh-TW" altLang="en-US" sz="2800" smtClean="0"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BMP, TIFF, JPEG, PNG, GIF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Microsoft® Excel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Microsoft® Powerpoint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Equation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Chemical structure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Technical drawing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EE5E2C"/>
              </a:buClr>
              <a:buFont typeface="Wingdings" pitchFamily="2" charset="2"/>
              <a:buNone/>
            </a:pP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· and more</a:t>
            </a:r>
          </a:p>
        </p:txBody>
      </p:sp>
      <p:grpSp>
        <p:nvGrpSpPr>
          <p:cNvPr id="2" name="Rounded Rectangle 14"/>
          <p:cNvGrpSpPr>
            <a:grpSpLocks/>
          </p:cNvGrpSpPr>
          <p:nvPr/>
        </p:nvGrpSpPr>
        <p:grpSpPr bwMode="auto">
          <a:xfrm>
            <a:off x="4572000" y="3644900"/>
            <a:ext cx="4392613" cy="1355725"/>
            <a:chOff x="3786" y="127"/>
            <a:chExt cx="1886" cy="1248"/>
          </a:xfrm>
        </p:grpSpPr>
        <p:pic>
          <p:nvPicPr>
            <p:cNvPr id="41990" name="Rounded Rectangle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" y="127"/>
              <a:ext cx="188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12"/>
            <p:cNvSpPr txBox="1">
              <a:spLocks noChangeArrowheads="1"/>
            </p:cNvSpPr>
            <p:nvPr/>
          </p:nvSpPr>
          <p:spPr bwMode="auto">
            <a:xfrm>
              <a:off x="3879" y="220"/>
              <a:ext cx="1701" cy="106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77800" indent="-1778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FFC000"/>
                </a:buClr>
                <a:buFont typeface="Wingdings" pitchFamily="2" charset="2"/>
                <a:buChar char="§"/>
              </a:pPr>
              <a:r>
                <a:rPr kumimoji="0" lang="zh-TW" altLang="en-US" b="1">
                  <a:latin typeface="華康儷楷書(P)" pitchFamily="66" charset="-120"/>
                  <a:ea typeface="華康儷楷書(P)" pitchFamily="66" charset="-120"/>
                </a:rPr>
                <a:t>每</a:t>
              </a:r>
              <a:r>
                <a:rPr kumimoji="0" lang="en-US" altLang="zh-TW" b="1">
                  <a:latin typeface="華康儷楷書(P)" pitchFamily="66" charset="-120"/>
                  <a:ea typeface="華康儷楷書(P)" pitchFamily="66" charset="-120"/>
                </a:rPr>
                <a:t>1</a:t>
              </a:r>
              <a:r>
                <a:rPr kumimoji="0" lang="zh-TW" altLang="en-US" b="1">
                  <a:latin typeface="華康儷楷書(P)" pitchFamily="66" charset="-120"/>
                  <a:ea typeface="華康儷楷書(P)" pitchFamily="66" charset="-120"/>
                </a:rPr>
                <a:t>位使用者最大可使用</a:t>
              </a:r>
              <a:r>
                <a:rPr kumimoji="0" lang="en-US" altLang="zh-TW" b="1">
                  <a:latin typeface="華康儷楷書(P)" pitchFamily="66" charset="-120"/>
                  <a:ea typeface="華康儷楷書(P)" pitchFamily="66" charset="-120"/>
                </a:rPr>
                <a:t>5GB</a:t>
              </a:r>
              <a:r>
                <a:rPr kumimoji="0" lang="zh-TW" altLang="en-US" b="1">
                  <a:latin typeface="華康儷楷書(P)" pitchFamily="66" charset="-120"/>
                  <a:ea typeface="華康儷楷書(P)" pitchFamily="66" charset="-120"/>
                </a:rPr>
                <a:t>的網路硬碟容量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73113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829300" y="3635375"/>
            <a:ext cx="301625" cy="422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4925" y="974725"/>
            <a:ext cx="8915400" cy="5581650"/>
            <a:chOff x="228600" y="881063"/>
            <a:chExt cx="8915400" cy="5581650"/>
          </a:xfrm>
        </p:grpSpPr>
        <p:sp>
          <p:nvSpPr>
            <p:cNvPr id="5" name="矩形 4"/>
            <p:cNvSpPr/>
            <p:nvPr/>
          </p:nvSpPr>
          <p:spPr>
            <a:xfrm>
              <a:off x="611188" y="4652963"/>
              <a:ext cx="1008062" cy="30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430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881063"/>
              <a:ext cx="891540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在書目編輯狀態下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3140075"/>
            <a:ext cx="4103688" cy="360363"/>
          </a:xfrm>
          <a:prstGeom prst="rect">
            <a:avLst/>
          </a:prstGeom>
          <a:noFill/>
          <a:ln w="38100">
            <a:solidFill>
              <a:srgbClr val="E703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62075"/>
            <a:ext cx="5372100" cy="36861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6826250" y="6115050"/>
            <a:ext cx="10080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607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435600" y="3194050"/>
            <a:ext cx="360363" cy="360363"/>
          </a:xfrm>
          <a:prstGeom prst="rect">
            <a:avLst/>
          </a:prstGeom>
          <a:noFill/>
          <a:ln w="28575">
            <a:solidFill>
              <a:srgbClr val="E703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TW"/>
          </a:p>
          <a:p>
            <a:pPr algn="ctr"/>
            <a:endParaRPr lang="en-US" altLang="zh-TW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069975" y="2636838"/>
            <a:ext cx="4537075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ea typeface="華康儷楷書(P)" pitchFamily="66" charset="-120"/>
              </a:rPr>
              <a:t>有迴紋針圖示的就是有附件的書目資料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32656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389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5061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5127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45128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45129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30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45062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45114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45115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45116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45117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0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45121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22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45063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45103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8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45111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12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13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45104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45105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06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5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45097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45098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45100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45101" name="Picture 171" descr="mizib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02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45066" name="Group 79"/>
          <p:cNvGrpSpPr>
            <a:grpSpLocks/>
          </p:cNvGrpSpPr>
          <p:nvPr/>
        </p:nvGrpSpPr>
        <p:grpSpPr bwMode="auto">
          <a:xfrm>
            <a:off x="5464175" y="1477963"/>
            <a:ext cx="3506788" cy="2530475"/>
            <a:chOff x="3429" y="1140"/>
            <a:chExt cx="2209" cy="1594"/>
          </a:xfrm>
        </p:grpSpPr>
        <p:grpSp>
          <p:nvGrpSpPr>
            <p:cNvPr id="45079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45083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45087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45088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92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45084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45085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6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45080" name="그룹 87"/>
            <p:cNvGrpSpPr>
              <a:grpSpLocks/>
            </p:cNvGrpSpPr>
            <p:nvPr/>
          </p:nvGrpSpPr>
          <p:grpSpPr bwMode="auto">
            <a:xfrm>
              <a:off x="4412" y="1140"/>
              <a:ext cx="1148" cy="213"/>
              <a:chOff x="5418818" y="3136900"/>
              <a:chExt cx="1821643" cy="339388"/>
            </a:xfrm>
          </p:grpSpPr>
          <p:pic>
            <p:nvPicPr>
              <p:cNvPr id="45081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2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642348" cy="33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 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45067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45069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45071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74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5075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45077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7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45076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3079750" y="4525963"/>
            <a:ext cx="2463800" cy="1566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組織整理你的書目資料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50825" y="2924175"/>
            <a:ext cx="900113" cy="495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/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7563"/>
            <a:ext cx="6624638" cy="23225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6443663" y="5084763"/>
            <a:ext cx="900112" cy="495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/>
          </a:p>
        </p:txBody>
      </p:sp>
      <p:pic>
        <p:nvPicPr>
          <p:cNvPr id="46087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9900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7568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50825" y="2781300"/>
            <a:ext cx="539750" cy="2449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2124075" y="2708275"/>
            <a:ext cx="719138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2051050" y="3429000"/>
            <a:ext cx="2447925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將書目儲存在特定的資料夾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 animBg="1"/>
      <p:bldP spid="99338" grpId="0" animBg="1"/>
      <p:bldP spid="9933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操作練習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書目建立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Google Scholar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ScienceDirect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各匯入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書目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自台灣博碩士論文系統匯入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筆書目資料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自行建立一筆書目資料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資料夾建立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建立三個資料夾整理書目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其中一個資料夾，建立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資料夾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9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133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8199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48200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48201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202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48134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48186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48187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48188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48189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92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48193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19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48135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48175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0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48183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184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18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48176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48177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78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7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48169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48170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48172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48173" name="Picture 171" descr="mizib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74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48138" name="Group 79"/>
          <p:cNvGrpSpPr>
            <a:grpSpLocks/>
          </p:cNvGrpSpPr>
          <p:nvPr/>
        </p:nvGrpSpPr>
        <p:grpSpPr bwMode="auto">
          <a:xfrm>
            <a:off x="5464175" y="1481138"/>
            <a:ext cx="3506788" cy="2527300"/>
            <a:chOff x="3429" y="1142"/>
            <a:chExt cx="2209" cy="1592"/>
          </a:xfrm>
        </p:grpSpPr>
        <p:grpSp>
          <p:nvGrpSpPr>
            <p:cNvPr id="48151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48155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48159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48160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164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48156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48157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15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48152" name="그룹 87"/>
            <p:cNvGrpSpPr>
              <a:grpSpLocks/>
            </p:cNvGrpSpPr>
            <p:nvPr/>
          </p:nvGrpSpPr>
          <p:grpSpPr bwMode="auto">
            <a:xfrm>
              <a:off x="4414" y="1142"/>
              <a:ext cx="1083" cy="213"/>
              <a:chOff x="5418818" y="3136900"/>
              <a:chExt cx="1717709" cy="338971"/>
            </a:xfrm>
          </p:grpSpPr>
          <p:pic>
            <p:nvPicPr>
              <p:cNvPr id="48153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4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538414" cy="33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48139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48141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48143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46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8147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48149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15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48148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6881813" y="1466850"/>
            <a:ext cx="2124075" cy="1882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BC21007B-00AD-4E11-A17D-372A0F15BD37}" type="slidenum">
              <a:rPr kumimoji="0" lang="en-US" altLang="zh-TW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68</a:t>
            </a:fld>
            <a:endParaRPr kumimoji="0" lang="en-US" altLang="zh-TW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編製你的書目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從書目格式清單進行書目編製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列表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編製書目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5"/>
            <a:ext cx="91440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7235825" y="2322513"/>
            <a:ext cx="1800225" cy="144462"/>
          </a:xfrm>
          <a:prstGeom prst="rect">
            <a:avLst/>
          </a:prstGeom>
          <a:solidFill>
            <a:srgbClr val="F5F4F6"/>
          </a:solidFill>
          <a:ln w="9525">
            <a:solidFill>
              <a:srgbClr val="EAE8E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900113" y="2971800"/>
            <a:ext cx="719137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0181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858963"/>
            <a:ext cx="39528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從書目格式清單進行書目編製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文獻列表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4" t="20956" r="23106" b="9292"/>
          <a:stretch/>
        </p:blipFill>
        <p:spPr bwMode="auto">
          <a:xfrm>
            <a:off x="198269" y="956243"/>
            <a:ext cx="5096560" cy="51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539552" y="4729307"/>
            <a:ext cx="2843212" cy="935038"/>
          </a:xfrm>
          <a:prstGeom prst="wedgeRoundRectCallout">
            <a:avLst>
              <a:gd name="adj1" fmla="val 7277"/>
              <a:gd name="adj2" fmla="val -9132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填寫所有欄位，尤其是</a:t>
            </a:r>
            <a:r>
              <a:rPr kumimoji="0" lang="en-US" altLang="zh-TW" sz="2000" b="1">
                <a:solidFill>
                  <a:schemeClr val="accent2"/>
                </a:solidFill>
                <a:latin typeface="華康儷楷書" pitchFamily="65" charset="-120"/>
                <a:ea typeface="華康儷楷書" pitchFamily="65" charset="-120"/>
              </a:rPr>
              <a:t>email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必須正確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t="20486" r="23108" b="9832"/>
          <a:stretch/>
        </p:blipFill>
        <p:spPr bwMode="auto">
          <a:xfrm>
            <a:off x="3934100" y="956047"/>
            <a:ext cx="5102396" cy="51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4643438" y="333375"/>
            <a:ext cx="4032250" cy="1584325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kumimoji="0" lang="zh-TW" altLang="en-US" sz="2000" b="1">
                <a:ea typeface="華康儷楷書" pitchFamily="65" charset="-120"/>
              </a:rPr>
              <a:t>你會收到一封註冊完成的確</a:t>
            </a:r>
          </a:p>
          <a:p>
            <a:pPr algn="ctr"/>
            <a:r>
              <a:rPr kumimoji="0" lang="zh-TW" altLang="en-US" sz="2000" b="1">
                <a:ea typeface="華康儷楷書" pitchFamily="65" charset="-120"/>
              </a:rPr>
              <a:t>認郵件，其中包含</a:t>
            </a:r>
            <a:r>
              <a:rPr kumimoji="0" lang="zh-TW" altLang="en-US" sz="2000" b="1">
                <a:solidFill>
                  <a:srgbClr val="0000FF"/>
                </a:solidFill>
                <a:ea typeface="華康儷楷書" pitchFamily="65" charset="-120"/>
              </a:rPr>
              <a:t>組碼</a:t>
            </a:r>
            <a:r>
              <a:rPr kumimoji="0" lang="zh-TW" altLang="en-US" sz="2000" b="1">
                <a:ea typeface="華康儷楷書" pitchFamily="65" charset="-120"/>
              </a:rPr>
              <a:t>、帳號</a:t>
            </a:r>
          </a:p>
          <a:p>
            <a:pPr algn="ctr"/>
            <a:r>
              <a:rPr kumimoji="0" lang="zh-TW" altLang="en-US" sz="2000" b="1">
                <a:ea typeface="華康儷楷書" pitchFamily="65" charset="-120"/>
              </a:rPr>
              <a:t>、和密碼等個人資訊</a:t>
            </a:r>
            <a:endParaRPr kumimoji="0" lang="zh-TW" altLang="zh-TW" sz="2000" b="1">
              <a:ea typeface="華康儷楷書" pitchFamily="65" charset="-120"/>
            </a:endParaRP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8137971" y="5664345"/>
            <a:ext cx="898525" cy="4289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1894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646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276600" y="1484313"/>
            <a:ext cx="4175125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348038" y="3716338"/>
            <a:ext cx="4392612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3348038" y="4437063"/>
            <a:ext cx="4392612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5219700" y="260350"/>
            <a:ext cx="3097213" cy="936625"/>
          </a:xfrm>
          <a:prstGeom prst="wedgeRoundRectCallout">
            <a:avLst>
              <a:gd name="adj1" fmla="val -67120"/>
              <a:gd name="adj2" fmla="val 6644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從下拉式選單中選取「</a:t>
            </a:r>
            <a:r>
              <a:rPr lang="en-US" altLang="zh-TW" sz="2000">
                <a:latin typeface="華康儷楷書" pitchFamily="65" charset="-120"/>
                <a:ea typeface="華康儷楷書" pitchFamily="65" charset="-120"/>
              </a:rPr>
              <a:t>APA  6th</a:t>
            </a:r>
            <a:r>
              <a:rPr lang="zh-TW" altLang="en-US" sz="2000">
                <a:latin typeface="華康儷楷書" pitchFamily="65" charset="-120"/>
                <a:ea typeface="華康儷楷書" pitchFamily="65" charset="-120"/>
              </a:rPr>
              <a:t>」格式</a:t>
            </a: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3276600" y="2492375"/>
            <a:ext cx="4522788" cy="833438"/>
          </a:xfrm>
          <a:prstGeom prst="wedgeRoundRectCallout">
            <a:avLst>
              <a:gd name="adj1" fmla="val -40384"/>
              <a:gd name="adj2" fmla="val 7800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>
                <a:latin typeface="華康儷楷書" pitchFamily="65" charset="-120"/>
                <a:ea typeface="華康儷楷書" pitchFamily="65" charset="-120"/>
              </a:rPr>
              <a:t>選擇「書目列表之書目編製」可以選擇要</a:t>
            </a:r>
            <a:r>
              <a:rPr lang="en-US" altLang="zh-TW">
                <a:solidFill>
                  <a:srgbClr val="0000FF"/>
                </a:solidFill>
                <a:latin typeface="華康儷楷書" pitchFamily="65" charset="-120"/>
                <a:ea typeface="華康儷楷書" pitchFamily="65" charset="-120"/>
              </a:rPr>
              <a:t>HTML</a:t>
            </a:r>
            <a:r>
              <a:rPr lang="zh-TW" altLang="en-US">
                <a:latin typeface="華康儷楷書" pitchFamily="65" charset="-120"/>
                <a:ea typeface="華康儷楷書" pitchFamily="65" charset="-120"/>
              </a:rPr>
              <a:t>檔或是</a:t>
            </a:r>
            <a:r>
              <a:rPr lang="en-US" altLang="zh-TW">
                <a:solidFill>
                  <a:srgbClr val="0000FF"/>
                </a:solidFill>
                <a:latin typeface="華康儷楷書" pitchFamily="65" charset="-120"/>
                <a:ea typeface="華康儷楷書" pitchFamily="65" charset="-120"/>
              </a:rPr>
              <a:t>WORD</a:t>
            </a:r>
            <a:r>
              <a:rPr lang="zh-TW" altLang="en-US">
                <a:latin typeface="華康儷楷書" pitchFamily="65" charset="-120"/>
                <a:ea typeface="華康儷楷書" pitchFamily="65" charset="-120"/>
              </a:rPr>
              <a:t>檔</a:t>
            </a: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3635375" y="5300663"/>
            <a:ext cx="3767138" cy="433387"/>
          </a:xfrm>
          <a:prstGeom prst="wedgeRoundRectCallout">
            <a:avLst>
              <a:gd name="adj1" fmla="val -1370"/>
              <a:gd name="adj2" fmla="val -11739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>
                <a:ea typeface="華康儷楷書" pitchFamily="65" charset="-120"/>
              </a:rPr>
              <a:t>指定編製哪個文件夾內的書目</a:t>
            </a:r>
          </a:p>
        </p:txBody>
      </p:sp>
      <p:pic>
        <p:nvPicPr>
          <p:cNvPr id="5120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516563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7988300" y="5624513"/>
            <a:ext cx="792163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4" grpId="0" animBg="1"/>
      <p:bldP spid="108556" grpId="0" animBg="1"/>
      <p:bldP spid="10650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92080" y="116632"/>
            <a:ext cx="3490912" cy="865188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下載、儲存、直接開啟、寄電子郵件</a:t>
            </a:r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0" y="1066315"/>
            <a:ext cx="3096022" cy="1456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28" name="群組 2"/>
          <p:cNvGrpSpPr>
            <a:grpSpLocks/>
          </p:cNvGrpSpPr>
          <p:nvPr/>
        </p:nvGrpSpPr>
        <p:grpSpPr bwMode="auto">
          <a:xfrm>
            <a:off x="3842111" y="1066315"/>
            <a:ext cx="3960812" cy="1906587"/>
            <a:chOff x="4284663" y="1341438"/>
            <a:chExt cx="3960812" cy="1906587"/>
          </a:xfrm>
        </p:grpSpPr>
        <p:pic>
          <p:nvPicPr>
            <p:cNvPr id="5223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1341438"/>
              <a:ext cx="3960812" cy="1906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705475" y="1989138"/>
              <a:ext cx="2035175" cy="255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註冊的信箱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850" y="2492375"/>
            <a:ext cx="8459788" cy="3770313"/>
            <a:chOff x="323850" y="2492375"/>
            <a:chExt cx="8459788" cy="3770313"/>
          </a:xfrm>
        </p:grpSpPr>
        <p:pic>
          <p:nvPicPr>
            <p:cNvPr id="10445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492375"/>
              <a:ext cx="8459788" cy="3770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33" t="21587" r="4503" b="72778"/>
            <a:stretch/>
          </p:blipFill>
          <p:spPr bwMode="auto">
            <a:xfrm>
              <a:off x="3703782" y="3907230"/>
              <a:ext cx="1206732" cy="21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33" t="21587" r="4503" b="72778"/>
            <a:stretch/>
          </p:blipFill>
          <p:spPr bwMode="auto">
            <a:xfrm>
              <a:off x="6064278" y="4509120"/>
              <a:ext cx="1206732" cy="2124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33" t="21587" r="4503" b="72778"/>
            <a:stretch/>
          </p:blipFill>
          <p:spPr bwMode="auto">
            <a:xfrm>
              <a:off x="5219151" y="5354247"/>
              <a:ext cx="1206732" cy="2124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561263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點選「工具」→ 「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440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30463" y="2298700"/>
            <a:ext cx="1135062" cy="404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3253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341438"/>
            <a:ext cx="39512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21966" r="14515" b="10542"/>
          <a:stretch/>
        </p:blipFill>
        <p:spPr bwMode="auto">
          <a:xfrm>
            <a:off x="899592" y="908720"/>
            <a:ext cx="7620000" cy="54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785813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點擊下載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WNC</a:t>
            </a:r>
            <a:endParaRPr lang="zh-TW" altLang="en-US" sz="36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9" y="1628800"/>
            <a:ext cx="3354682" cy="1363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44009" y="3861048"/>
            <a:ext cx="201622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44009" y="4365104"/>
            <a:ext cx="201622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如何辨視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MS Word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版本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226686" y="1236185"/>
            <a:ext cx="8561866" cy="487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6687" y="1412776"/>
            <a:ext cx="52889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528" y="3861048"/>
            <a:ext cx="52889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55976" y="3861048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5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若已安裝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WNC III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，須先移除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安裝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WNC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時，關閉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MS Word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依視窗指示，安裝缺少的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office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若安裝完成，但工具列未出現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頁籤，須啟用增益集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WNC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安裝注意事項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2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188640"/>
            <a:ext cx="9166060" cy="65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62012" y="443594"/>
            <a:ext cx="668606" cy="23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496" y="425121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7896" y="364502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6688"/>
            <a:ext cx="84105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4259" y="2864551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07704" y="3284984"/>
            <a:ext cx="24482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28686" y="5838839"/>
            <a:ext cx="886296" cy="33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238375"/>
            <a:ext cx="5972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02658" y="2776805"/>
            <a:ext cx="99713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660232" y="2496373"/>
            <a:ext cx="792088" cy="368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0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RefWorks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6932" r="28989" b="23835"/>
          <a:stretch/>
        </p:blipFill>
        <p:spPr bwMode="auto">
          <a:xfrm>
            <a:off x="-28620" y="144017"/>
            <a:ext cx="9172619" cy="65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275856" y="620688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32708" y="1988840"/>
            <a:ext cx="188330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88066" y="3501008"/>
            <a:ext cx="1794770" cy="33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21966" r="14515" b="10542"/>
          <a:stretch/>
        </p:blipFill>
        <p:spPr bwMode="auto">
          <a:xfrm>
            <a:off x="872836" y="688771"/>
            <a:ext cx="7620000" cy="54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71600" y="1340768"/>
            <a:ext cx="338437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Write N Cite IV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5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9534" r="29021" b="23849"/>
          <a:stretch/>
        </p:blipFill>
        <p:spPr bwMode="auto">
          <a:xfrm>
            <a:off x="0" y="1124743"/>
            <a:ext cx="11772800" cy="807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52475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─插入引文格式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1340769"/>
            <a:ext cx="72008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99071" y="953696"/>
            <a:ext cx="720080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000" dirty="0"/>
              <a:t>1</a:t>
            </a:r>
            <a:endParaRPr kumimoji="0" lang="zh-TW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125909" y="2276873"/>
            <a:ext cx="1277739" cy="251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294287" y="2528491"/>
            <a:ext cx="720080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000" dirty="0"/>
              <a:t>2</a:t>
            </a:r>
            <a:endParaRPr kumimoji="0" lang="zh-TW" altLang="en-US" sz="3000" dirty="0"/>
          </a:p>
        </p:txBody>
      </p:sp>
      <p:sp>
        <p:nvSpPr>
          <p:cNvPr id="7" name="矩形 6"/>
          <p:cNvSpPr/>
          <p:nvPr/>
        </p:nvSpPr>
        <p:spPr>
          <a:xfrm>
            <a:off x="4257650" y="2136874"/>
            <a:ext cx="4274790" cy="21562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標楷體" pitchFamily="65" charset="-120"/>
              </a:rPr>
              <a:t>將滑鼠移到引用之文句後面</a:t>
            </a:r>
            <a:endParaRPr kumimoji="0" lang="en-US" altLang="zh-TW" sz="2500" b="1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b="1" dirty="0">
                <a:latin typeface="標楷體" pitchFamily="65" charset="-120"/>
              </a:rPr>
              <a:t>1.</a:t>
            </a:r>
            <a:r>
              <a:rPr kumimoji="0" lang="zh-TW" altLang="en-US" sz="2500" b="1" dirty="0">
                <a:latin typeface="標楷體" pitchFamily="65" charset="-120"/>
              </a:rPr>
              <a:t>點選插入引文</a:t>
            </a:r>
            <a:endParaRPr kumimoji="0" lang="en-US" altLang="zh-TW" sz="2500" b="1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b="1" dirty="0">
                <a:latin typeface="標楷體" pitchFamily="65" charset="-120"/>
              </a:rPr>
              <a:t>2.</a:t>
            </a:r>
            <a:r>
              <a:rPr kumimoji="0" lang="zh-TW" altLang="en-US" sz="2500" b="1" dirty="0">
                <a:latin typeface="標楷體" pitchFamily="65" charset="-120"/>
              </a:rPr>
              <a:t>選擇插入新項目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4048792"/>
            <a:ext cx="14453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27997" r="65192" b="14756"/>
          <a:stretch/>
        </p:blipFill>
        <p:spPr bwMode="auto">
          <a:xfrm>
            <a:off x="683568" y="1231381"/>
            <a:ext cx="2992581" cy="46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2779713"/>
            <a:ext cx="2809875" cy="15859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0" lang="zh-TW" altLang="zh-TW"/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4140200" y="2851150"/>
            <a:ext cx="3960813" cy="1368425"/>
          </a:xfrm>
          <a:prstGeom prst="wedgeRoundRectCallout">
            <a:avLst>
              <a:gd name="adj1" fmla="val -65671"/>
              <a:gd name="adj2" fmla="val -4466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下一次當你要使用</a:t>
            </a:r>
            <a:r>
              <a:rPr kumimoji="0" lang="en-US" altLang="zh-TW" sz="2000" b="1">
                <a:latin typeface="華康儷楷書" pitchFamily="65" charset="-120"/>
                <a:ea typeface="華康儷楷書" pitchFamily="65" charset="-120"/>
              </a:rPr>
              <a:t>RefWorks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時，只要在這裡輸入你的帳號和密碼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167188" y="4508500"/>
            <a:ext cx="3933825" cy="1441450"/>
          </a:xfrm>
          <a:prstGeom prst="wedgeRoundRectCallout">
            <a:avLst>
              <a:gd name="adj1" fmla="val -102690"/>
              <a:gd name="adj2" fmla="val -42171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忘記帳號或密碼？只要按這裏，然後</a:t>
            </a:r>
            <a:r>
              <a:rPr kumimoji="0" lang="zh-TW" altLang="en-US" sz="2000" b="1">
                <a:solidFill>
                  <a:srgbClr val="0000FF"/>
                </a:solidFill>
                <a:latin typeface="華康儷楷書" pitchFamily="65" charset="-120"/>
                <a:ea typeface="華康儷楷書" pitchFamily="65" charset="-120"/>
              </a:rPr>
              <a:t>提供註冊時的</a:t>
            </a:r>
            <a:r>
              <a:rPr kumimoji="0" lang="en-US" altLang="zh-TW" sz="2000" b="1">
                <a:solidFill>
                  <a:srgbClr val="0000FF"/>
                </a:solidFill>
                <a:latin typeface="華康儷楷書" pitchFamily="65" charset="-120"/>
                <a:ea typeface="華康儷楷書" pitchFamily="65" charset="-120"/>
              </a:rPr>
              <a:t>email</a:t>
            </a:r>
            <a:r>
              <a:rPr kumimoji="0" lang="zh-TW" altLang="en-US" sz="2000" b="1">
                <a:latin typeface="華康儷楷書" pitchFamily="65" charset="-120"/>
                <a:ea typeface="華康儷楷書" pitchFamily="65" charset="-120"/>
              </a:rPr>
              <a:t>，系統會將你的帳號和密碼寄給你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076699" y="1616075"/>
            <a:ext cx="4024313" cy="1000125"/>
          </a:xfrm>
          <a:prstGeom prst="wedgeRoundRectCallout">
            <a:avLst>
              <a:gd name="adj1" fmla="val -78190"/>
              <a:gd name="adj2" fmla="val 31944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kumimoji="0" lang="zh-TW" altLang="en-US" sz="2000" b="1" dirty="0">
                <a:latin typeface="+mn-lt"/>
                <a:ea typeface="華康儷楷書" pitchFamily="65" charset="-120"/>
              </a:rPr>
              <a:t>如果系統</a:t>
            </a:r>
            <a:r>
              <a:rPr kumimoji="0" lang="zh-TW" altLang="en-US" sz="2000" b="1" dirty="0">
                <a:solidFill>
                  <a:srgbClr val="0000FF"/>
                </a:solidFill>
                <a:latin typeface="+mn-lt"/>
                <a:ea typeface="華康儷楷書" pitchFamily="65" charset="-120"/>
              </a:rPr>
              <a:t>顯示錯的使用單位</a:t>
            </a:r>
            <a:r>
              <a:rPr kumimoji="0" lang="zh-TW" altLang="en-US" sz="2000" b="1" dirty="0">
                <a:latin typeface="+mn-lt"/>
                <a:ea typeface="華康儷楷書" pitchFamily="65" charset="-120"/>
              </a:rPr>
              <a:t>，請先輸入「組</a:t>
            </a:r>
            <a:r>
              <a:rPr kumimoji="0" lang="zh-TW" altLang="en-US" sz="2000" b="1" dirty="0" smtClean="0">
                <a:latin typeface="+mn-lt"/>
                <a:ea typeface="華康儷楷書" pitchFamily="65" charset="-120"/>
              </a:rPr>
              <a:t>碼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華康儷楷書" pitchFamily="65" charset="-120"/>
              </a:rPr>
              <a:t>RWNTUT</a:t>
            </a:r>
            <a:r>
              <a:rPr kumimoji="0" lang="zh-TW" altLang="en-US" sz="2000" b="1" dirty="0" smtClean="0">
                <a:latin typeface="+mn-lt"/>
                <a:ea typeface="華康儷楷書" pitchFamily="65" charset="-120"/>
              </a:rPr>
              <a:t>」</a:t>
            </a:r>
            <a:endParaRPr kumimoji="0" lang="zh-TW" altLang="en-US" sz="2000" b="1" dirty="0">
              <a:latin typeface="+mn-lt"/>
              <a:ea typeface="華康儷楷書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47247"/>
            <a:ext cx="7452320" cy="51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1124744"/>
            <a:ext cx="2808312" cy="20893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標楷體" pitchFamily="65" charset="-120"/>
              </a:rPr>
              <a:t>顯示引文編輯視窗</a:t>
            </a:r>
            <a:endParaRPr kumimoji="0" lang="en-US" altLang="zh-TW" sz="2500" b="1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b="1" dirty="0">
                <a:latin typeface="標楷體" pitchFamily="65" charset="-120"/>
              </a:rPr>
              <a:t>3.</a:t>
            </a:r>
            <a:r>
              <a:rPr kumimoji="0" lang="zh-TW" altLang="en-US" sz="2500" b="1" dirty="0">
                <a:latin typeface="標楷體" pitchFamily="65" charset="-120"/>
              </a:rPr>
              <a:t>選擇引用書目</a:t>
            </a:r>
            <a:endParaRPr kumimoji="0" lang="en-US" altLang="zh-TW" sz="2500" b="1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b="1" dirty="0">
                <a:latin typeface="標楷體" pitchFamily="65" charset="-120"/>
              </a:rPr>
              <a:t>4.</a:t>
            </a:r>
            <a:r>
              <a:rPr kumimoji="0" lang="zh-TW" altLang="en-US" sz="2500" b="1" dirty="0">
                <a:latin typeface="標楷體" pitchFamily="65" charset="-120"/>
              </a:rPr>
              <a:t>點選確定</a:t>
            </a:r>
          </a:p>
        </p:txBody>
      </p:sp>
      <p:sp>
        <p:nvSpPr>
          <p:cNvPr id="5" name="矩形 4"/>
          <p:cNvSpPr/>
          <p:nvPr/>
        </p:nvSpPr>
        <p:spPr>
          <a:xfrm>
            <a:off x="3044321" y="1686669"/>
            <a:ext cx="5632135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911752" y="930088"/>
            <a:ext cx="720080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000" dirty="0"/>
              <a:t>3</a:t>
            </a:r>
            <a:endParaRPr kumimoji="0" lang="zh-TW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6803479" y="5541563"/>
            <a:ext cx="936625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012160" y="5616921"/>
            <a:ext cx="720080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000" dirty="0"/>
              <a:t>4</a:t>
            </a:r>
            <a:endParaRPr kumimoji="0"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4003" r="728" b="6646"/>
          <a:stretch/>
        </p:blipFill>
        <p:spPr bwMode="auto">
          <a:xfrm>
            <a:off x="-8244" y="233217"/>
            <a:ext cx="9980844" cy="644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79713" y="4077073"/>
            <a:ext cx="144016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6612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─編制書目格式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928052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5288" y="1484313"/>
            <a:ext cx="1655762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067944" y="1484784"/>
            <a:ext cx="460851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標楷體" pitchFamily="65" charset="-120"/>
              </a:rPr>
              <a:t>點選樣式</a:t>
            </a:r>
            <a:r>
              <a:rPr kumimoji="0" lang="en-US" altLang="zh-TW" sz="2500" dirty="0"/>
              <a:t>(style)</a:t>
            </a:r>
            <a:r>
              <a:rPr kumimoji="0" lang="zh-TW" altLang="en-US" sz="2500" dirty="0"/>
              <a:t>，更改書目格式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52475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Write-N-Cite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─編制書目格式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373188"/>
            <a:ext cx="9390063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9388" y="1844675"/>
            <a:ext cx="1439862" cy="1223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27784" y="1944681"/>
            <a:ext cx="3528392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標楷體" pitchFamily="65" charset="-120"/>
              </a:rPr>
              <a:t>點「書目選項」，再點選「插入書目」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500"/>
            <a:ext cx="9066212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19250" y="2492375"/>
            <a:ext cx="6192838" cy="410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067944" y="476672"/>
            <a:ext cx="3744416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dirty="0">
                <a:latin typeface="標楷體" pitchFamily="65" charset="-120"/>
              </a:rPr>
              <a:t>自動產出參考文獻格式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8102" y="5112893"/>
            <a:ext cx="2120607" cy="28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修改引文格式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3154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95963" y="3213100"/>
            <a:ext cx="1655762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23928" y="1556792"/>
            <a:ext cx="4680520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dirty="0">
                <a:latin typeface="標楷體" pitchFamily="65" charset="-120"/>
              </a:rPr>
              <a:t>針對引文格式點擊兩下或按滑鼠右鍵，即可編輯引文</a:t>
            </a:r>
          </a:p>
        </p:txBody>
      </p:sp>
      <p:pic>
        <p:nvPicPr>
          <p:cNvPr id="634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133725"/>
            <a:ext cx="163195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95738" y="6092825"/>
            <a:ext cx="1944687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6" y="44624"/>
            <a:ext cx="515937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2130599"/>
            <a:ext cx="5399087" cy="866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474613"/>
            <a:ext cx="2808312" cy="38164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dirty="0">
                <a:latin typeface="標楷體" pitchFamily="65" charset="-120"/>
              </a:rPr>
              <a:t>引文編輯器可針對特定之格式修改</a:t>
            </a:r>
            <a:endParaRPr kumimoji="0" lang="en-US" altLang="zh-TW" sz="2500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dirty="0">
                <a:latin typeface="標楷體" pitchFamily="65" charset="-120"/>
              </a:rPr>
              <a:t>1.</a:t>
            </a:r>
            <a:r>
              <a:rPr kumimoji="0" lang="zh-TW" altLang="en-US" sz="2500" dirty="0">
                <a:latin typeface="標楷體" pitchFamily="65" charset="-120"/>
              </a:rPr>
              <a:t>可隱藏年代</a:t>
            </a:r>
            <a:endParaRPr kumimoji="0" lang="en-US" altLang="zh-TW" sz="2500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dirty="0">
                <a:latin typeface="標楷體" pitchFamily="65" charset="-120"/>
              </a:rPr>
              <a:t>2.</a:t>
            </a:r>
            <a:r>
              <a:rPr kumimoji="0" lang="zh-TW" altLang="en-US" sz="2500" dirty="0">
                <a:latin typeface="標楷體" pitchFamily="65" charset="-120"/>
              </a:rPr>
              <a:t>可隱藏作者</a:t>
            </a:r>
            <a:endParaRPr kumimoji="0" lang="en-US" altLang="zh-TW" sz="2500" dirty="0">
              <a:latin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500" dirty="0">
                <a:latin typeface="標楷體" pitchFamily="65" charset="-120"/>
              </a:rPr>
              <a:t>3.</a:t>
            </a:r>
            <a:r>
              <a:rPr kumimoji="0" lang="zh-TW" altLang="en-US" sz="2500" dirty="0">
                <a:latin typeface="標楷體" pitchFamily="65" charset="-120"/>
              </a:rPr>
              <a:t>可在引文格式「前、後」加入文字</a:t>
            </a:r>
          </a:p>
        </p:txBody>
      </p:sp>
      <p:sp>
        <p:nvSpPr>
          <p:cNvPr id="655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" name="矩形 6"/>
          <p:cNvSpPr/>
          <p:nvPr/>
        </p:nvSpPr>
        <p:spPr>
          <a:xfrm>
            <a:off x="5872545" y="3933055"/>
            <a:ext cx="2304256" cy="1944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標楷體" pitchFamily="65" charset="-120"/>
              </a:rPr>
              <a:t>引用兩個書目以上，</a:t>
            </a:r>
            <a:r>
              <a:rPr kumimoji="0" lang="zh-TW" altLang="en-US" sz="2500" b="1" dirty="0" smtClean="0">
                <a:latin typeface="標楷體" pitchFamily="65" charset="-120"/>
              </a:rPr>
              <a:t>先點</a:t>
            </a:r>
            <a:r>
              <a:rPr kumimoji="0" lang="zh-TW" altLang="en-US" sz="2500" b="1" dirty="0">
                <a:latin typeface="標楷體" pitchFamily="65" charset="-120"/>
              </a:rPr>
              <a:t>擊「</a:t>
            </a:r>
            <a:r>
              <a:rPr kumimoji="0" lang="en-US" altLang="zh-TW" sz="2500" b="1" dirty="0">
                <a:latin typeface="標楷體" pitchFamily="65" charset="-120"/>
              </a:rPr>
              <a:t>+</a:t>
            </a:r>
            <a:r>
              <a:rPr kumimoji="0" lang="zh-TW" altLang="en-US" sz="2500" b="1" dirty="0">
                <a:latin typeface="標楷體" pitchFamily="65" charset="-120"/>
              </a:rPr>
              <a:t>」，即可選擇第二筆書目</a:t>
            </a:r>
          </a:p>
        </p:txBody>
      </p:sp>
      <p:sp>
        <p:nvSpPr>
          <p:cNvPr id="8" name="矩形 7"/>
          <p:cNvSpPr/>
          <p:nvPr/>
        </p:nvSpPr>
        <p:spPr>
          <a:xfrm>
            <a:off x="4715247" y="4579069"/>
            <a:ext cx="504056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21163"/>
            <a:ext cx="684212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574020" y="2276872"/>
            <a:ext cx="979508" cy="24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652120" y="3094969"/>
            <a:ext cx="1512168" cy="7189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 smtClean="0">
                <a:latin typeface="標楷體" pitchFamily="65" charset="-120"/>
              </a:rPr>
              <a:t>產生註腳</a:t>
            </a:r>
            <a:endParaRPr kumimoji="0" lang="zh-TW" altLang="en-US" sz="2500" b="1" dirty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Write N Cite 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2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49363"/>
            <a:ext cx="6396038" cy="5100637"/>
          </a:xfrm>
        </p:spPr>
      </p:pic>
      <p:pic>
        <p:nvPicPr>
          <p:cNvPr id="2345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65103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4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965325"/>
            <a:ext cx="41814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0" name="投影片編號版面配置區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0C4D1AE-7730-4876-BEF1-D48FC505E8AB}" type="slidenum">
              <a:rPr lang="en-US" altLang="zh-TW" sz="1200">
                <a:solidFill>
                  <a:srgbClr val="898989"/>
                </a:solidFill>
                <a:latin typeface="Calibri" pitchFamily="34" charset="0"/>
                <a:ea typeface="新細明體" charset="-120"/>
              </a:rPr>
              <a:pPr algn="r" eaLnBrk="1" hangingPunct="1"/>
              <a:t>88</a:t>
            </a:fld>
            <a:endParaRPr lang="en-US" altLang="zh-TW" sz="1200">
              <a:solidFill>
                <a:srgbClr val="898989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5153025" y="1936750"/>
            <a:ext cx="3527425" cy="935038"/>
          </a:xfrm>
          <a:prstGeom prst="wedgeRoundRectCallout">
            <a:avLst>
              <a:gd name="adj1" fmla="val 6894"/>
              <a:gd name="adj2" fmla="val -8565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altLang="zh-TW" sz="1800">
                <a:latin typeface="Arial" charset="0"/>
                <a:ea typeface="新細明體" charset="-120"/>
              </a:rPr>
              <a:t>Write-N-Cite</a:t>
            </a:r>
            <a:r>
              <a:rPr lang="zh-TW" altLang="en-US" sz="1800">
                <a:latin typeface="Arial" charset="0"/>
                <a:ea typeface="新細明體" charset="-120"/>
              </a:rPr>
              <a:t>的按鈕會出現在</a:t>
            </a:r>
            <a:r>
              <a:rPr lang="en-US" altLang="zh-TW" sz="1800">
                <a:latin typeface="Arial" charset="0"/>
                <a:ea typeface="新細明體" charset="-120"/>
              </a:rPr>
              <a:t>Word 2003</a:t>
            </a:r>
            <a:r>
              <a:rPr lang="zh-TW" altLang="en-US" sz="1800">
                <a:latin typeface="Arial" charset="0"/>
                <a:ea typeface="新細明體" charset="-120"/>
              </a:rPr>
              <a:t>的工具列，按這裏打開</a:t>
            </a:r>
            <a:r>
              <a:rPr lang="en-US" altLang="zh-TW" sz="1800">
                <a:latin typeface="Arial" charset="0"/>
                <a:ea typeface="新細明體" charset="-120"/>
              </a:rPr>
              <a:t>Write-N-Cite</a:t>
            </a: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2195513" y="3141663"/>
            <a:ext cx="2038350" cy="358775"/>
          </a:xfrm>
          <a:prstGeom prst="wedgeRoundRectCallout">
            <a:avLst>
              <a:gd name="adj1" fmla="val -41898"/>
              <a:gd name="adj2" fmla="val 22344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輸入帳號</a:t>
            </a:r>
            <a:r>
              <a:rPr lang="en-US" altLang="zh-TW" sz="1800">
                <a:latin typeface="Arial" charset="0"/>
                <a:ea typeface="新細明體" charset="-120"/>
              </a:rPr>
              <a:t>/</a:t>
            </a:r>
            <a:r>
              <a:rPr lang="zh-TW" altLang="en-US" sz="1800">
                <a:latin typeface="Arial" charset="0"/>
                <a:ea typeface="新細明體" charset="-120"/>
              </a:rPr>
              <a:t>密碼</a:t>
            </a: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1627188" y="1611313"/>
            <a:ext cx="2233612" cy="576262"/>
          </a:xfrm>
          <a:prstGeom prst="wedgeRoundRectCallout">
            <a:avLst>
              <a:gd name="adj1" fmla="val -91435"/>
              <a:gd name="adj2" fmla="val 7313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請確定「</a:t>
            </a:r>
            <a:r>
              <a:rPr lang="en-US" altLang="zh-TW" sz="1800">
                <a:latin typeface="Arial" charset="0"/>
                <a:ea typeface="新細明體" charset="-120"/>
              </a:rPr>
              <a:t>Always on top</a:t>
            </a:r>
            <a:r>
              <a:rPr lang="zh-TW" altLang="en-US" sz="1800">
                <a:latin typeface="Arial" charset="0"/>
                <a:ea typeface="新細明體" charset="-120"/>
              </a:rPr>
              <a:t>」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3203575" y="4652963"/>
            <a:ext cx="1439863" cy="358775"/>
          </a:xfrm>
          <a:prstGeom prst="wedgeRoundRectCallout">
            <a:avLst>
              <a:gd name="adj1" fmla="val -71389"/>
              <a:gd name="adj2" fmla="val 259736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按「登入」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219700" y="5229225"/>
            <a:ext cx="3313113" cy="792163"/>
          </a:xfrm>
          <a:prstGeom prst="wedgeRoundRectCallout">
            <a:avLst>
              <a:gd name="adj1" fmla="val 52394"/>
              <a:gd name="adj2" fmla="val -217736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altLang="zh-TW" sz="1800">
                <a:latin typeface="Arial" charset="0"/>
                <a:ea typeface="新細明體" charset="-120"/>
              </a:rPr>
              <a:t>Write-N-Cite</a:t>
            </a:r>
            <a:r>
              <a:rPr lang="zh-TW" altLang="en-US" sz="1800">
                <a:latin typeface="Arial" charset="0"/>
                <a:ea typeface="新細明體" charset="-120"/>
              </a:rPr>
              <a:t>的按鈕會出現在</a:t>
            </a:r>
            <a:r>
              <a:rPr lang="en-US" altLang="zh-TW" sz="1800">
                <a:latin typeface="Arial" charset="0"/>
                <a:ea typeface="新細明體" charset="-120"/>
              </a:rPr>
              <a:t>Word 2007</a:t>
            </a:r>
            <a:r>
              <a:rPr lang="zh-TW" altLang="en-US" sz="1800">
                <a:latin typeface="Arial" charset="0"/>
                <a:ea typeface="新細明體" charset="-120"/>
              </a:rPr>
              <a:t>的增益集</a:t>
            </a:r>
            <a:endParaRPr lang="en-US" altLang="zh-TW" sz="180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5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6" grpId="1" animBg="1"/>
      <p:bldP spid="117769" grpId="0" animBg="1"/>
      <p:bldP spid="117769" grpId="1" animBg="1"/>
      <p:bldP spid="117770" grpId="0" animBg="1"/>
      <p:bldP spid="117770" grpId="1" animBg="1"/>
      <p:bldP spid="117771" grpId="0" animBg="1"/>
      <p:bldP spid="2" grpId="0" animBg="1"/>
      <p:bldP spid="2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7"/>
          <a:stretch>
            <a:fillRect/>
          </a:stretch>
        </p:blipFill>
        <p:spPr bwMode="auto">
          <a:xfrm>
            <a:off x="0" y="1109663"/>
            <a:ext cx="9144000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57BB98B-5701-4C9D-B141-21DDDCF37826}" type="slidenum">
              <a:rPr lang="en-US" altLang="zh-TW" sz="1200">
                <a:solidFill>
                  <a:srgbClr val="898989"/>
                </a:solidFill>
                <a:latin typeface="Calibri" pitchFamily="34" charset="0"/>
                <a:ea typeface="新細明體" charset="-120"/>
              </a:rPr>
              <a:pPr algn="r" eaLnBrk="1" hangingPunct="1"/>
              <a:t>89</a:t>
            </a:fld>
            <a:endParaRPr lang="en-US" altLang="zh-TW" sz="1200">
              <a:solidFill>
                <a:srgbClr val="898989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21552" r="76401" b="72414"/>
          <a:stretch>
            <a:fillRect/>
          </a:stretch>
        </p:blipFill>
        <p:spPr bwMode="auto">
          <a:xfrm>
            <a:off x="0" y="2160588"/>
            <a:ext cx="22463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7"/>
          <p:cNvSpPr>
            <a:spLocks noChangeArrowheads="1"/>
          </p:cNvSpPr>
          <p:nvPr/>
        </p:nvSpPr>
        <p:spPr bwMode="auto">
          <a:xfrm>
            <a:off x="1609725" y="2644775"/>
            <a:ext cx="3857625" cy="647700"/>
          </a:xfrm>
          <a:prstGeom prst="wedgeRoundRectCallout">
            <a:avLst>
              <a:gd name="adj1" fmla="val -71528"/>
              <a:gd name="adj2" fmla="val -95069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如果你要使用指定文件夾的書目，請按「瀏覽－文件夾」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054725" y="3017838"/>
            <a:ext cx="2665413" cy="647700"/>
          </a:xfrm>
          <a:prstGeom prst="wedgeRoundRectCallout">
            <a:avLst>
              <a:gd name="adj1" fmla="val -23148"/>
              <a:gd name="adj2" fmla="val -202171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可使用快速查詢方式找出特定的書目</a:t>
            </a:r>
          </a:p>
        </p:txBody>
      </p:sp>
    </p:spTree>
    <p:extLst>
      <p:ext uri="{BB962C8B-B14F-4D97-AF65-F5344CB8AC3E}">
        <p14:creationId xmlns:p14="http://schemas.microsoft.com/office/powerpoint/2010/main" val="30760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2002" r="8304" b="22728"/>
          <a:stretch/>
        </p:blipFill>
        <p:spPr bwMode="auto">
          <a:xfrm>
            <a:off x="35496" y="799089"/>
            <a:ext cx="9130743" cy="529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0129"/>
          <a:stretch>
            <a:fillRect/>
          </a:stretch>
        </p:blipFill>
        <p:spPr bwMode="auto">
          <a:xfrm>
            <a:off x="0" y="1119188"/>
            <a:ext cx="9174163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B5F5C3-8E89-40F6-B41D-6837C879C3C5}" type="slidenum">
              <a:rPr lang="en-US" altLang="zh-TW" sz="1200">
                <a:solidFill>
                  <a:srgbClr val="898989"/>
                </a:solidFill>
                <a:latin typeface="Calibri" pitchFamily="34" charset="0"/>
                <a:ea typeface="新細明體" charset="-120"/>
              </a:rPr>
              <a:pPr algn="r" eaLnBrk="1" hangingPunct="1"/>
              <a:t>90</a:t>
            </a:fld>
            <a:endParaRPr lang="en-US" altLang="zh-TW" sz="1200">
              <a:solidFill>
                <a:srgbClr val="898989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055938" y="1150938"/>
            <a:ext cx="2887662" cy="630237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TW" altLang="en-US" sz="2000">
                <a:latin typeface="Arial" charset="0"/>
                <a:ea typeface="新細明體" charset="-120"/>
              </a:rPr>
              <a:t>以下是您編寫的報告</a:t>
            </a:r>
          </a:p>
        </p:txBody>
      </p:sp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3084513" y="2735263"/>
            <a:ext cx="2887662" cy="833437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TW" altLang="en-US" sz="2000">
                <a:latin typeface="Arial" charset="0"/>
                <a:ea typeface="新細明體" charset="-120"/>
              </a:rPr>
              <a:t>如何插入</a:t>
            </a:r>
            <a:r>
              <a:rPr lang="en-US" altLang="zh-TW" sz="2000">
                <a:latin typeface="Arial" charset="0"/>
                <a:ea typeface="新細明體" charset="-120"/>
              </a:rPr>
              <a:t>”</a:t>
            </a:r>
            <a:r>
              <a:rPr lang="zh-TW" altLang="en-US" sz="2000">
                <a:latin typeface="Arial" charset="0"/>
                <a:ea typeface="新細明體" charset="-120"/>
              </a:rPr>
              <a:t>附註</a:t>
            </a:r>
            <a:r>
              <a:rPr lang="en-US" altLang="zh-TW" sz="2000">
                <a:latin typeface="Arial" charset="0"/>
                <a:ea typeface="新細明體" charset="-120"/>
              </a:rPr>
              <a:t>”</a:t>
            </a:r>
          </a:p>
          <a:p>
            <a:pPr algn="ctr"/>
            <a:r>
              <a:rPr lang="zh-TW" altLang="en-US" sz="2000">
                <a:latin typeface="Arial" charset="0"/>
                <a:ea typeface="新細明體" charset="-120"/>
              </a:rPr>
              <a:t>與</a:t>
            </a:r>
            <a:r>
              <a:rPr lang="en-US" altLang="zh-TW" sz="2000">
                <a:latin typeface="Arial" charset="0"/>
                <a:ea typeface="新細明體" charset="-120"/>
              </a:rPr>
              <a:t>”</a:t>
            </a:r>
            <a:r>
              <a:rPr lang="zh-TW" altLang="en-US" sz="2000">
                <a:latin typeface="Arial" charset="0"/>
                <a:ea typeface="新細明體" charset="-120"/>
              </a:rPr>
              <a:t>參考文獻”</a:t>
            </a:r>
            <a:r>
              <a:rPr lang="en-US" altLang="zh-TW" sz="2000">
                <a:latin typeface="Arial" charset="0"/>
                <a:ea typeface="新細明體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9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0129"/>
          <a:stretch>
            <a:fillRect/>
          </a:stretch>
        </p:blipFill>
        <p:spPr bwMode="auto">
          <a:xfrm>
            <a:off x="0" y="1119188"/>
            <a:ext cx="9174163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16100"/>
            <a:ext cx="460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456012D-AF10-42E1-8EC9-29A93A9AA9D2}" type="slidenum">
              <a:rPr lang="en-US" altLang="zh-TW" sz="1200">
                <a:solidFill>
                  <a:srgbClr val="898989"/>
                </a:solidFill>
                <a:latin typeface="Calibri" pitchFamily="34" charset="0"/>
                <a:ea typeface="新細明體" charset="-120"/>
              </a:rPr>
              <a:pPr algn="r" eaLnBrk="1" hangingPunct="1"/>
              <a:t>91</a:t>
            </a:fld>
            <a:endParaRPr lang="en-US" altLang="zh-TW" sz="1200">
              <a:solidFill>
                <a:srgbClr val="898989"/>
              </a:solidFill>
              <a:latin typeface="Calibri" pitchFamily="34" charset="0"/>
              <a:ea typeface="新細明體" charset="-12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41350" y="3359150"/>
            <a:ext cx="3771900" cy="1654175"/>
            <a:chOff x="640567" y="3137785"/>
            <a:chExt cx="3772300" cy="1796537"/>
          </a:xfrm>
        </p:grpSpPr>
        <p:grpSp>
          <p:nvGrpSpPr>
            <p:cNvPr id="240647" name="Group 40"/>
            <p:cNvGrpSpPr>
              <a:grpSpLocks/>
            </p:cNvGrpSpPr>
            <p:nvPr/>
          </p:nvGrpSpPr>
          <p:grpSpPr bwMode="auto">
            <a:xfrm>
              <a:off x="640567" y="3137785"/>
              <a:ext cx="3772300" cy="1796537"/>
              <a:chOff x="640567" y="3137785"/>
              <a:chExt cx="3772300" cy="1796537"/>
            </a:xfrm>
          </p:grpSpPr>
          <p:sp>
            <p:nvSpPr>
              <p:cNvPr id="240648" name="Rectangle 12"/>
              <p:cNvSpPr>
                <a:spLocks noChangeArrowheads="1"/>
              </p:cNvSpPr>
              <p:nvPr/>
            </p:nvSpPr>
            <p:spPr bwMode="auto">
              <a:xfrm>
                <a:off x="640567" y="4648377"/>
                <a:ext cx="288922" cy="28594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altLang="zh-TW" sz="180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40649" name="AutoShape 10"/>
              <p:cNvSpPr>
                <a:spLocks noChangeArrowheads="1"/>
              </p:cNvSpPr>
              <p:nvPr/>
            </p:nvSpPr>
            <p:spPr bwMode="auto">
              <a:xfrm>
                <a:off x="1820479" y="3137785"/>
                <a:ext cx="2592388" cy="72117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kumimoji="1" lang="zh-TW" altLang="en-US" sz="1800">
                    <a:latin typeface="Arial" charset="0"/>
                    <a:ea typeface="新細明體" charset="-120"/>
                  </a:rPr>
                  <a:t>按一下要插入書目</a:t>
                </a:r>
                <a:endParaRPr kumimoji="1" lang="en-US" altLang="zh-TW" sz="1800">
                  <a:latin typeface="Arial" charset="0"/>
                  <a:ea typeface="新細明體" charset="-120"/>
                </a:endParaRPr>
              </a:p>
              <a:p>
                <a:pPr algn="ctr"/>
                <a:r>
                  <a:rPr kumimoji="1" lang="zh-TW" altLang="en-US" sz="1800">
                    <a:latin typeface="Arial" charset="0"/>
                    <a:ea typeface="新細明體" charset="-120"/>
                  </a:rPr>
                  <a:t>左前方的 “引用”</a:t>
                </a:r>
                <a:endParaRPr lang="zh-TW" altLang="en-US" sz="1800">
                  <a:latin typeface="Arial" charset="0"/>
                  <a:ea typeface="新細明體" charset="-120"/>
                </a:endParaRPr>
              </a:p>
            </p:txBody>
          </p:sp>
        </p:grpSp>
        <p:cxnSp>
          <p:nvCxnSpPr>
            <p:cNvPr id="240650" name="AutoShape 14"/>
            <p:cNvCxnSpPr>
              <a:cxnSpLocks noChangeShapeType="1"/>
              <a:stCxn id="240649" idx="1"/>
              <a:endCxn id="240648" idx="0"/>
            </p:cNvCxnSpPr>
            <p:nvPr/>
          </p:nvCxnSpPr>
          <p:spPr bwMode="auto">
            <a:xfrm rot="10800000" flipV="1">
              <a:off x="785028" y="3498371"/>
              <a:ext cx="1035451" cy="11500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28650" y="4929188"/>
            <a:ext cx="3841750" cy="1158875"/>
            <a:chOff x="571535" y="3137785"/>
            <a:chExt cx="3841332" cy="1158869"/>
          </a:xfrm>
        </p:grpSpPr>
        <p:grpSp>
          <p:nvGrpSpPr>
            <p:cNvPr id="240652" name="Group 40"/>
            <p:cNvGrpSpPr>
              <a:grpSpLocks/>
            </p:cNvGrpSpPr>
            <p:nvPr/>
          </p:nvGrpSpPr>
          <p:grpSpPr bwMode="auto">
            <a:xfrm>
              <a:off x="571535" y="3137785"/>
              <a:ext cx="3841332" cy="1158869"/>
              <a:chOff x="571535" y="3137785"/>
              <a:chExt cx="3841332" cy="1158869"/>
            </a:xfrm>
          </p:grpSpPr>
          <p:sp>
            <p:nvSpPr>
              <p:cNvPr id="240653" name="Rectangle 12"/>
              <p:cNvSpPr>
                <a:spLocks noChangeArrowheads="1"/>
              </p:cNvSpPr>
              <p:nvPr/>
            </p:nvSpPr>
            <p:spPr bwMode="auto">
              <a:xfrm>
                <a:off x="571535" y="4050782"/>
                <a:ext cx="290591" cy="2458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altLang="zh-TW" sz="180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40654" name="AutoShape 10"/>
              <p:cNvSpPr>
                <a:spLocks noChangeArrowheads="1"/>
              </p:cNvSpPr>
              <p:nvPr/>
            </p:nvSpPr>
            <p:spPr bwMode="auto">
              <a:xfrm>
                <a:off x="1820479" y="3137785"/>
                <a:ext cx="2592388" cy="72117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kumimoji="1" lang="zh-TW" altLang="en-US" sz="1800">
                    <a:latin typeface="Arial" charset="0"/>
                    <a:ea typeface="新細明體" charset="-120"/>
                  </a:rPr>
                  <a:t>按一下要插入書目</a:t>
                </a:r>
                <a:endParaRPr kumimoji="1" lang="en-US" altLang="zh-TW" sz="1800">
                  <a:latin typeface="Arial" charset="0"/>
                  <a:ea typeface="新細明體" charset="-120"/>
                </a:endParaRPr>
              </a:p>
              <a:p>
                <a:pPr algn="ctr"/>
                <a:r>
                  <a:rPr kumimoji="1" lang="zh-TW" altLang="en-US" sz="1800">
                    <a:latin typeface="Arial" charset="0"/>
                    <a:ea typeface="新細明體" charset="-120"/>
                  </a:rPr>
                  <a:t>左前方的 “引用</a:t>
                </a:r>
                <a:r>
                  <a:rPr kumimoji="1" lang="en-US" altLang="zh-TW" sz="1800">
                    <a:latin typeface="Arial" charset="0"/>
                    <a:ea typeface="新細明體" charset="-120"/>
                  </a:rPr>
                  <a:t>”</a:t>
                </a:r>
                <a:endParaRPr lang="en-US" altLang="zh-TW" sz="1800">
                  <a:latin typeface="Arial" charset="0"/>
                  <a:ea typeface="新細明體" charset="-120"/>
                </a:endParaRPr>
              </a:p>
            </p:txBody>
          </p:sp>
        </p:grpSp>
        <p:cxnSp>
          <p:nvCxnSpPr>
            <p:cNvPr id="240655" name="AutoShape 14"/>
            <p:cNvCxnSpPr>
              <a:cxnSpLocks noChangeShapeType="1"/>
              <a:stCxn id="240654" idx="1"/>
            </p:cNvCxnSpPr>
            <p:nvPr/>
          </p:nvCxnSpPr>
          <p:spPr bwMode="auto">
            <a:xfrm rot="10800000" flipV="1">
              <a:off x="844691" y="3498371"/>
              <a:ext cx="975788" cy="61175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843088"/>
            <a:ext cx="641826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49438"/>
            <a:ext cx="63515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351338" y="2624138"/>
            <a:ext cx="2786062" cy="2293937"/>
            <a:chOff x="4351282" y="2429022"/>
            <a:chExt cx="2786054" cy="2501200"/>
          </a:xfrm>
        </p:grpSpPr>
        <p:cxnSp>
          <p:nvCxnSpPr>
            <p:cNvPr id="240659" name="AutoShape 11"/>
            <p:cNvCxnSpPr>
              <a:cxnSpLocks noChangeShapeType="1"/>
            </p:cNvCxnSpPr>
            <p:nvPr/>
          </p:nvCxnSpPr>
          <p:spPr bwMode="auto">
            <a:xfrm rot="5400000" flipH="1" flipV="1">
              <a:off x="3899942" y="2880497"/>
              <a:ext cx="2501065" cy="159838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5921314" y="2429022"/>
              <a:ext cx="1216022" cy="138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4303713" y="2030413"/>
            <a:ext cx="3046412" cy="1358900"/>
            <a:chOff x="4303987" y="1798904"/>
            <a:chExt cx="3047179" cy="1631727"/>
          </a:xfrm>
        </p:grpSpPr>
        <p:cxnSp>
          <p:nvCxnSpPr>
            <p:cNvPr id="240662" name="AutoShape 11"/>
            <p:cNvCxnSpPr>
              <a:cxnSpLocks noChangeShapeType="1"/>
            </p:cNvCxnSpPr>
            <p:nvPr/>
          </p:nvCxnSpPr>
          <p:spPr bwMode="auto">
            <a:xfrm flipV="1">
              <a:off x="4303987" y="1827428"/>
              <a:ext cx="1622112" cy="160320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>
            <a:xfrm flipV="1">
              <a:off x="5914117" y="1798904"/>
              <a:ext cx="1437049" cy="133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664" name="AutoShape 24"/>
          <p:cNvSpPr>
            <a:spLocks noChangeArrowheads="1"/>
          </p:cNvSpPr>
          <p:nvPr/>
        </p:nvSpPr>
        <p:spPr bwMode="auto">
          <a:xfrm>
            <a:off x="3644900" y="1173163"/>
            <a:ext cx="1584325" cy="692150"/>
          </a:xfrm>
          <a:prstGeom prst="wedgeRectCallout">
            <a:avLst>
              <a:gd name="adj1" fmla="val 79458"/>
              <a:gd name="adj2" fmla="val 53671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假設在</a:t>
            </a:r>
            <a:r>
              <a:rPr kumimoji="1" lang="zh-TW" altLang="en-US" sz="1800">
                <a:latin typeface="Arial" charset="0"/>
                <a:ea typeface="新細明體" charset="-120"/>
              </a:rPr>
              <a:t>此插入</a:t>
            </a:r>
            <a:r>
              <a:rPr kumimoji="1" lang="en-US" altLang="zh-TW" sz="1800">
                <a:latin typeface="Arial" charset="0"/>
                <a:ea typeface="新細明體" charset="-120"/>
              </a:rPr>
              <a:t>”</a:t>
            </a:r>
            <a:r>
              <a:rPr kumimoji="1" lang="zh-TW" altLang="en-US" sz="1800">
                <a:latin typeface="Arial" charset="0"/>
                <a:ea typeface="新細明體" charset="-120"/>
              </a:rPr>
              <a:t>附註”</a:t>
            </a:r>
          </a:p>
        </p:txBody>
      </p:sp>
    </p:spTree>
    <p:extLst>
      <p:ext uri="{BB962C8B-B14F-4D97-AF65-F5344CB8AC3E}">
        <p14:creationId xmlns:p14="http://schemas.microsoft.com/office/powerpoint/2010/main" val="17433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5035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TextBox 24"/>
          <p:cNvSpPr txBox="1">
            <a:spLocks noChangeArrowheads="1"/>
          </p:cNvSpPr>
          <p:nvPr/>
        </p:nvSpPr>
        <p:spPr bwMode="auto">
          <a:xfrm>
            <a:off x="2884488" y="2586038"/>
            <a:ext cx="504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kumimoji="1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1698625" y="2466975"/>
            <a:ext cx="2151063" cy="792163"/>
          </a:xfrm>
          <a:prstGeom prst="wedgeRoundRectCallout">
            <a:avLst>
              <a:gd name="adj1" fmla="val -55051"/>
              <a:gd name="adj2" fmla="val 10864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按「書目編製」開始格式化動作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2744788" y="3568700"/>
            <a:ext cx="3184525" cy="598488"/>
          </a:xfrm>
          <a:prstGeom prst="wedgeRoundRectCallout">
            <a:avLst>
              <a:gd name="adj1" fmla="val -48093"/>
              <a:gd name="adj2" fmla="val 14503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例</a:t>
            </a:r>
            <a:r>
              <a:rPr lang="en-US" altLang="zh-TW" sz="1800">
                <a:latin typeface="Arial" charset="0"/>
                <a:ea typeface="新細明體" charset="-120"/>
              </a:rPr>
              <a:t>:</a:t>
            </a:r>
            <a:r>
              <a:rPr lang="zh-TW" altLang="en-US" sz="1800">
                <a:latin typeface="Arial" charset="0"/>
                <a:ea typeface="新細明體" charset="-120"/>
              </a:rPr>
              <a:t>從下拉列表中選用「</a:t>
            </a:r>
            <a:r>
              <a:rPr lang="en-US" altLang="zh-TW" sz="1800">
                <a:latin typeface="Arial" charset="0"/>
                <a:ea typeface="新細明體" charset="-120"/>
              </a:rPr>
              <a:t>APA</a:t>
            </a:r>
            <a:r>
              <a:rPr lang="zh-TW" altLang="en-US" sz="1800">
                <a:latin typeface="Arial" charset="0"/>
                <a:ea typeface="新細明體" charset="-120"/>
              </a:rPr>
              <a:t>第五版中文格式」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3884613" y="5262563"/>
            <a:ext cx="3143250" cy="503237"/>
          </a:xfrm>
          <a:prstGeom prst="wedgeRoundRectCallout">
            <a:avLst>
              <a:gd name="adj1" fmla="val -27097"/>
              <a:gd name="adj2" fmla="val -12097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zh-TW" altLang="en-US" sz="1800">
                <a:latin typeface="Arial" charset="0"/>
                <a:ea typeface="新細明體" charset="-120"/>
              </a:rPr>
              <a:t>然後按「編製書目」開始</a:t>
            </a:r>
          </a:p>
        </p:txBody>
      </p:sp>
    </p:spTree>
    <p:extLst>
      <p:ext uri="{BB962C8B-B14F-4D97-AF65-F5344CB8AC3E}">
        <p14:creationId xmlns:p14="http://schemas.microsoft.com/office/powerpoint/2010/main" val="3875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979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E284198-D7AE-4487-846D-9B19AEC89835}" type="slidenum">
              <a:rPr lang="en-US" altLang="zh-TW" sz="1200">
                <a:solidFill>
                  <a:srgbClr val="898989"/>
                </a:solidFill>
                <a:latin typeface="Calibri" pitchFamily="34" charset="0"/>
                <a:ea typeface="新細明體" charset="-120"/>
              </a:rPr>
              <a:pPr algn="r" eaLnBrk="1" hangingPunct="1"/>
              <a:t>93</a:t>
            </a:fld>
            <a:endParaRPr lang="en-US" altLang="zh-TW" sz="1200">
              <a:solidFill>
                <a:srgbClr val="898989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2571750" y="1290638"/>
            <a:ext cx="3414713" cy="504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TW" altLang="en-US" sz="1800" b="1">
                <a:latin typeface="Arial" charset="0"/>
                <a:ea typeface="新細明體" charset="-120"/>
              </a:rPr>
              <a:t>這是你格式化之後的文章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5375" y="3978275"/>
            <a:ext cx="7207250" cy="1716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1888" y="5703888"/>
            <a:ext cx="6807200" cy="606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86513" y="2525713"/>
            <a:ext cx="1349375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05663" y="3076575"/>
            <a:ext cx="777875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33488" y="3330575"/>
            <a:ext cx="776287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2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453188"/>
            <a:ext cx="504825" cy="404812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8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animBg="1"/>
      <p:bldP spid="6" grpId="0" animBg="1"/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ef</a:t>
            </a:r>
            <a:r>
              <a:rPr lang="en-US" altLang="ko-KR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ko-KR" sz="4000" smtClean="0">
                <a:latin typeface="微軟正黑體" pitchFamily="34" charset="-120"/>
                <a:ea typeface="微軟正黑體" pitchFamily="34" charset="-120"/>
              </a:rPr>
              <a:t>orks</a:t>
            </a:r>
            <a:r>
              <a:rPr lang="en-US" altLang="ko-KR" sz="40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使用程序</a:t>
            </a:r>
            <a:endParaRPr lang="ko-KR" altLang="en-US" sz="4000" smtClean="0">
              <a:latin typeface="微軟正黑體" pitchFamily="34" charset="-120"/>
              <a:ea typeface="SimHei" pitchFamily="49" charset="-122"/>
            </a:endParaRPr>
          </a:p>
        </p:txBody>
      </p:sp>
      <p:sp>
        <p:nvSpPr>
          <p:cNvPr id="89" name="원통 88"/>
          <p:cNvSpPr/>
          <p:nvPr/>
        </p:nvSpPr>
        <p:spPr bwMode="auto">
          <a:xfrm>
            <a:off x="3405188" y="3092450"/>
            <a:ext cx="2017712" cy="1506538"/>
          </a:xfrm>
          <a:prstGeom prst="ca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>
              <a:solidFill>
                <a:srgbClr val="FFFFFF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1" name="Picture 119" descr="refwork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06" y="3686594"/>
            <a:ext cx="1682233" cy="3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7589" name="그룹 113"/>
          <p:cNvGrpSpPr>
            <a:grpSpLocks/>
          </p:cNvGrpSpPr>
          <p:nvPr/>
        </p:nvGrpSpPr>
        <p:grpSpPr bwMode="auto">
          <a:xfrm>
            <a:off x="3136900" y="1509713"/>
            <a:ext cx="2051050" cy="1590675"/>
            <a:chOff x="3136900" y="289327"/>
            <a:chExt cx="2050384" cy="1590817"/>
          </a:xfrm>
        </p:grpSpPr>
        <p:cxnSp>
          <p:nvCxnSpPr>
            <p:cNvPr id="93" name="직선 화살표 연결선 92"/>
            <p:cNvCxnSpPr/>
            <p:nvPr/>
          </p:nvCxnSpPr>
          <p:spPr>
            <a:xfrm rot="16200000" flipH="1">
              <a:off x="4167992" y="1449557"/>
              <a:ext cx="476250" cy="791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그림 93" descr="stk313036rkn_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27" y="298026"/>
              <a:ext cx="1558062" cy="909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7655" name="TextBox 94"/>
            <p:cNvSpPr txBox="1">
              <a:spLocks noChangeArrowheads="1"/>
            </p:cNvSpPr>
            <p:nvPr/>
          </p:nvSpPr>
          <p:spPr bwMode="auto">
            <a:xfrm>
              <a:off x="3609821" y="1056158"/>
              <a:ext cx="564966" cy="32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登入</a:t>
              </a:r>
              <a:endParaRPr lang="ko-KR" altLang="en-US" sz="1500" b="1">
                <a:latin typeface="華康儷楷書" pitchFamily="65" charset="-120"/>
                <a:ea typeface="華康儷楷書" pitchFamily="65" charset="-120"/>
              </a:endParaRPr>
            </a:p>
          </p:txBody>
        </p:sp>
        <p:grpSp>
          <p:nvGrpSpPr>
            <p:cNvPr id="67656" name="그룹 6"/>
            <p:cNvGrpSpPr>
              <a:grpSpLocks/>
            </p:cNvGrpSpPr>
            <p:nvPr/>
          </p:nvGrpSpPr>
          <p:grpSpPr bwMode="auto">
            <a:xfrm>
              <a:off x="3136900" y="858158"/>
              <a:ext cx="530225" cy="578084"/>
              <a:chOff x="3814763" y="1270000"/>
              <a:chExt cx="781050" cy="850900"/>
            </a:xfrm>
          </p:grpSpPr>
          <p:pic>
            <p:nvPicPr>
              <p:cNvPr id="67657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58" name="Rectangle 173"/>
              <p:cNvSpPr>
                <a:spLocks noChangeArrowheads="1"/>
              </p:cNvSpPr>
              <p:nvPr/>
            </p:nvSpPr>
            <p:spPr bwMode="auto">
              <a:xfrm>
                <a:off x="3931649" y="1353459"/>
                <a:ext cx="458192" cy="584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ko-KR" sz="2000" i="1">
                    <a:solidFill>
                      <a:srgbClr val="FFFFFF"/>
                    </a:solidFill>
                    <a:latin typeface="SimHei" pitchFamily="49" charset="-122"/>
                    <a:ea typeface="SimHei" pitchFamily="49" charset="-122"/>
                  </a:rPr>
                  <a:t>1</a:t>
                </a:r>
              </a:p>
            </p:txBody>
          </p:sp>
        </p:grpSp>
      </p:grpSp>
      <p:grpSp>
        <p:nvGrpSpPr>
          <p:cNvPr id="67590" name="Group 78"/>
          <p:cNvGrpSpPr>
            <a:grpSpLocks/>
          </p:cNvGrpSpPr>
          <p:nvPr/>
        </p:nvGrpSpPr>
        <p:grpSpPr bwMode="auto">
          <a:xfrm>
            <a:off x="295275" y="1657350"/>
            <a:ext cx="3240088" cy="1916113"/>
            <a:chOff x="186" y="1271"/>
            <a:chExt cx="2041" cy="1207"/>
          </a:xfrm>
        </p:grpSpPr>
        <p:sp>
          <p:nvSpPr>
            <p:cNvPr id="67642" name="TextBox 105"/>
            <p:cNvSpPr txBox="1">
              <a:spLocks noChangeArrowheads="1"/>
            </p:cNvSpPr>
            <p:nvPr/>
          </p:nvSpPr>
          <p:spPr bwMode="auto">
            <a:xfrm>
              <a:off x="1365" y="2276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儲存書目</a:t>
              </a:r>
            </a:p>
          </p:txBody>
        </p:sp>
        <p:grpSp>
          <p:nvGrpSpPr>
            <p:cNvPr id="67643" name="Group 75"/>
            <p:cNvGrpSpPr>
              <a:grpSpLocks/>
            </p:cNvGrpSpPr>
            <p:nvPr/>
          </p:nvGrpSpPr>
          <p:grpSpPr bwMode="auto">
            <a:xfrm>
              <a:off x="186" y="1271"/>
              <a:ext cx="2041" cy="1144"/>
              <a:chOff x="186" y="1271"/>
              <a:chExt cx="2041" cy="1144"/>
            </a:xfrm>
          </p:grpSpPr>
          <p:grpSp>
            <p:nvGrpSpPr>
              <p:cNvPr id="67644" name="그룹 61"/>
              <p:cNvGrpSpPr>
                <a:grpSpLocks/>
              </p:cNvGrpSpPr>
              <p:nvPr/>
            </p:nvGrpSpPr>
            <p:grpSpPr bwMode="auto">
              <a:xfrm>
                <a:off x="186" y="1938"/>
                <a:ext cx="1239" cy="372"/>
                <a:chOff x="-674" y="1359126"/>
                <a:chExt cx="2357282" cy="462968"/>
              </a:xfrm>
            </p:grpSpPr>
            <p:sp>
              <p:nvSpPr>
                <p:cNvPr id="117" name="타원 13"/>
                <p:cNvSpPr/>
                <p:nvPr/>
              </p:nvSpPr>
              <p:spPr>
                <a:xfrm>
                  <a:off x="-674" y="1367837"/>
                  <a:ext cx="2357282" cy="45425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05870" y="1359126"/>
                  <a:ext cx="2113753" cy="3646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</p:grpSp>
          <p:sp>
            <p:nvSpPr>
              <p:cNvPr id="67645" name="TextBox 104"/>
              <p:cNvSpPr txBox="1">
                <a:spLocks noChangeArrowheads="1"/>
              </p:cNvSpPr>
              <p:nvPr/>
            </p:nvSpPr>
            <p:spPr bwMode="auto">
              <a:xfrm>
                <a:off x="195" y="2121"/>
                <a:ext cx="121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學術資料庫</a:t>
                </a:r>
                <a:endParaRPr lang="ko-KR" altLang="en-US" sz="1400" b="1">
                  <a:latin typeface="SimHei" pitchFamily="49" charset="-122"/>
                  <a:ea typeface="SimHei" pitchFamily="49" charset="-122"/>
                </a:endParaRPr>
              </a:p>
            </p:txBody>
          </p:sp>
          <p:grpSp>
            <p:nvGrpSpPr>
              <p:cNvPr id="7" name="그룹 57"/>
              <p:cNvGrpSpPr/>
              <p:nvPr/>
            </p:nvGrpSpPr>
            <p:grpSpPr>
              <a:xfrm>
                <a:off x="164" y="1356"/>
                <a:ext cx="1422" cy="712"/>
                <a:chOff x="278941" y="774002"/>
                <a:chExt cx="1945475" cy="826919"/>
              </a:xfrm>
              <a:scene3d>
                <a:camera prst="perspectiveContrastingRightFacing"/>
                <a:lightRig rig="threePt" dir="t"/>
              </a:scene3d>
            </p:grpSpPr>
            <p:pic>
              <p:nvPicPr>
                <p:cNvPr id="109" name="Picture 91" descr="Go to ScienceDirect® Hom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049" y="774002"/>
                  <a:ext cx="961761" cy="26714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0" name="Picture 98" descr="j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821" y="1004296"/>
                  <a:ext cx="193659" cy="22890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1" name="Picture 104" descr="logo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4" b="5000"/>
                <a:stretch>
                  <a:fillRect/>
                </a:stretch>
              </p:blipFill>
              <p:spPr bwMode="auto">
                <a:xfrm>
                  <a:off x="795558" y="1385884"/>
                  <a:ext cx="1061045" cy="2150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2" name="Picture 2" descr="ProQuest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151" y="785924"/>
                  <a:ext cx="803612" cy="319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2" descr="headsquare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230" y="1084501"/>
                  <a:ext cx="635711" cy="23853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4" name="Picture 107" descr="entrez_pubme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932"/>
                <a:stretch>
                  <a:fillRect/>
                </a:stretch>
              </p:blipFill>
              <p:spPr bwMode="auto">
                <a:xfrm>
                  <a:off x="716288" y="1026932"/>
                  <a:ext cx="934914" cy="2619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5" name="Picture 102" descr="logo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941" y="1306759"/>
                  <a:ext cx="601012" cy="163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16" name="Picture 100" descr="Google Schola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182" y="1290172"/>
                  <a:ext cx="557234" cy="20732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08" name="직선 화살표 연결선 107"/>
              <p:cNvCxnSpPr/>
              <p:nvPr/>
            </p:nvCxnSpPr>
            <p:spPr>
              <a:xfrm>
                <a:off x="1272" y="2258"/>
                <a:ext cx="835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648" name="그룹 6"/>
              <p:cNvGrpSpPr>
                <a:grpSpLocks/>
              </p:cNvGrpSpPr>
              <p:nvPr/>
            </p:nvGrpSpPr>
            <p:grpSpPr bwMode="auto">
              <a:xfrm>
                <a:off x="1100" y="1843"/>
                <a:ext cx="334" cy="364"/>
                <a:chOff x="3814763" y="1270000"/>
                <a:chExt cx="781050" cy="850900"/>
              </a:xfrm>
            </p:grpSpPr>
            <p:pic>
              <p:nvPicPr>
                <p:cNvPr id="67649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5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ko-KR" sz="2000" i="1">
                      <a:solidFill>
                        <a:srgbClr val="FFFFFF"/>
                      </a:solidFill>
                      <a:latin typeface="SimHei" pitchFamily="49" charset="-122"/>
                      <a:ea typeface="SimHei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67591" name="그룹 122"/>
          <p:cNvGrpSpPr>
            <a:grpSpLocks/>
          </p:cNvGrpSpPr>
          <p:nvPr/>
        </p:nvGrpSpPr>
        <p:grpSpPr bwMode="auto">
          <a:xfrm>
            <a:off x="3460750" y="4443413"/>
            <a:ext cx="1989138" cy="1463675"/>
            <a:chOff x="3460750" y="3246011"/>
            <a:chExt cx="1988654" cy="1463697"/>
          </a:xfrm>
        </p:grpSpPr>
        <p:grpSp>
          <p:nvGrpSpPr>
            <p:cNvPr id="67631" name="그룹 90"/>
            <p:cNvGrpSpPr>
              <a:grpSpLocks/>
            </p:cNvGrpSpPr>
            <p:nvPr/>
          </p:nvGrpSpPr>
          <p:grpSpPr bwMode="auto">
            <a:xfrm>
              <a:off x="3565499" y="3246011"/>
              <a:ext cx="1883905" cy="1463697"/>
              <a:chOff x="3565499" y="3246011"/>
              <a:chExt cx="1883905" cy="1463697"/>
            </a:xfrm>
          </p:grpSpPr>
          <p:cxnSp>
            <p:nvCxnSpPr>
              <p:cNvPr id="124" name="직선 화살표 연결선 123"/>
              <p:cNvCxnSpPr/>
              <p:nvPr/>
            </p:nvCxnSpPr>
            <p:spPr>
              <a:xfrm rot="16200000" flipH="1">
                <a:off x="4167994" y="3670790"/>
                <a:ext cx="476250" cy="791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636" name="그룹 89"/>
              <p:cNvGrpSpPr>
                <a:grpSpLocks/>
              </p:cNvGrpSpPr>
              <p:nvPr/>
            </p:nvGrpSpPr>
            <p:grpSpPr bwMode="auto">
              <a:xfrm>
                <a:off x="3565499" y="3913553"/>
                <a:ext cx="1883905" cy="796155"/>
                <a:chOff x="3622649" y="4056428"/>
                <a:chExt cx="1883905" cy="79615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22650" y="4247736"/>
                  <a:ext cx="1693450" cy="60484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3705180" y="4236624"/>
                  <a:ext cx="1504583" cy="48419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  <a:latin typeface="SimHei" pitchFamily="2" charset="-122"/>
                    <a:ea typeface="SimHei" pitchFamily="2" charset="-122"/>
                  </a:endParaRPr>
                </a:p>
              </p:txBody>
            </p:sp>
            <p:pic>
              <p:nvPicPr>
                <p:cNvPr id="67639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108" y="4056428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640" name="Picture 62" descr="23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358" y="4065953"/>
                  <a:ext cx="517591" cy="410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41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894047" y="4417601"/>
                  <a:ext cx="1612507" cy="320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文件夾管理</a:t>
                  </a:r>
                  <a:r>
                    <a:rPr lang="en-US" altLang="zh-TW" sz="1500" b="1">
                      <a:latin typeface="華康儷楷書" pitchFamily="65" charset="-120"/>
                      <a:ea typeface="華康儷楷書" pitchFamily="65" charset="-120"/>
                    </a:rPr>
                    <a:t>/</a:t>
                  </a:r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分類</a:t>
                  </a:r>
                </a:p>
              </p:txBody>
            </p:sp>
          </p:grpSp>
        </p:grpSp>
        <p:grpSp>
          <p:nvGrpSpPr>
            <p:cNvPr id="67632" name="그룹 6"/>
            <p:cNvGrpSpPr>
              <a:grpSpLocks/>
            </p:cNvGrpSpPr>
            <p:nvPr/>
          </p:nvGrpSpPr>
          <p:grpSpPr bwMode="auto">
            <a:xfrm>
              <a:off x="3460750" y="3829958"/>
              <a:ext cx="530225" cy="578084"/>
              <a:chOff x="3814763" y="1270000"/>
              <a:chExt cx="781050" cy="850900"/>
            </a:xfrm>
          </p:grpSpPr>
          <p:pic>
            <p:nvPicPr>
              <p:cNvPr id="67633" name="Picture 171" descr="mizib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34" name="Rectangle 173"/>
              <p:cNvSpPr>
                <a:spLocks noChangeArrowheads="1"/>
              </p:cNvSpPr>
              <p:nvPr/>
            </p:nvSpPr>
            <p:spPr bwMode="auto">
              <a:xfrm>
                <a:off x="3931658" y="1354508"/>
                <a:ext cx="458229" cy="58418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4</a:t>
                </a:r>
              </a:p>
            </p:txBody>
          </p:sp>
        </p:grpSp>
      </p:grpSp>
      <p:cxnSp>
        <p:nvCxnSpPr>
          <p:cNvPr id="154" name="직선 화살표 연결선 153"/>
          <p:cNvCxnSpPr/>
          <p:nvPr/>
        </p:nvCxnSpPr>
        <p:spPr>
          <a:xfrm>
            <a:off x="2018650" y="4396175"/>
            <a:ext cx="1325912" cy="202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593" name="Group 77"/>
          <p:cNvGrpSpPr>
            <a:grpSpLocks/>
          </p:cNvGrpSpPr>
          <p:nvPr/>
        </p:nvGrpSpPr>
        <p:grpSpPr bwMode="auto">
          <a:xfrm>
            <a:off x="323850" y="3573463"/>
            <a:ext cx="2830513" cy="1620837"/>
            <a:chOff x="204" y="2478"/>
            <a:chExt cx="1783" cy="1021"/>
          </a:xfrm>
        </p:grpSpPr>
        <p:sp>
          <p:nvSpPr>
            <p:cNvPr id="149" name="타원 4"/>
            <p:cNvSpPr/>
            <p:nvPr/>
          </p:nvSpPr>
          <p:spPr>
            <a:xfrm>
              <a:off x="235" y="2785"/>
              <a:ext cx="1066" cy="3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150" name="타원 5"/>
            <p:cNvSpPr/>
            <p:nvPr/>
          </p:nvSpPr>
          <p:spPr>
            <a:xfrm>
              <a:off x="255" y="2778"/>
              <a:ext cx="1012" cy="306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400">
                <a:solidFill>
                  <a:srgbClr val="FFFFFF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67625" name="TextBox 150"/>
            <p:cNvSpPr txBox="1">
              <a:spLocks noChangeArrowheads="1"/>
            </p:cNvSpPr>
            <p:nvPr/>
          </p:nvSpPr>
          <p:spPr bwMode="auto">
            <a:xfrm>
              <a:off x="340" y="2976"/>
              <a:ext cx="7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kumimoji="0" lang="zh-TW" altLang="en-US" sz="1400" b="1">
                  <a:latin typeface="SimHei" pitchFamily="49" charset="-122"/>
                </a:rPr>
                <a:t>電子文件檔案</a:t>
              </a:r>
              <a:endParaRPr lang="zh-TW" altLang="en-US" sz="14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7626" name="TextBox 151"/>
            <p:cNvSpPr txBox="1">
              <a:spLocks noChangeArrowheads="1"/>
            </p:cNvSpPr>
            <p:nvPr/>
          </p:nvSpPr>
          <p:spPr bwMode="auto">
            <a:xfrm>
              <a:off x="1391" y="2801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華康儷楷書" pitchFamily="65" charset="-120"/>
                  <a:ea typeface="華康儷楷書" pitchFamily="65" charset="-120"/>
                </a:rPr>
                <a:t>儲存附件</a:t>
              </a:r>
            </a:p>
          </p:txBody>
        </p:sp>
        <p:grpSp>
          <p:nvGrpSpPr>
            <p:cNvPr id="14" name="그룹 60"/>
            <p:cNvGrpSpPr/>
            <p:nvPr/>
          </p:nvGrpSpPr>
          <p:grpSpPr>
            <a:xfrm>
              <a:off x="99" y="2482"/>
              <a:ext cx="1099" cy="505"/>
              <a:chOff x="356358" y="2324687"/>
              <a:chExt cx="1341251" cy="704043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55" name="Picture 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58" y="2324687"/>
                <a:ext cx="552923" cy="6247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6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502" y="2490406"/>
                <a:ext cx="445107" cy="5383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7" name="Picture 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27" y="2379173"/>
                <a:ext cx="466532" cy="5548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67628" name="그룹 6"/>
            <p:cNvGrpSpPr>
              <a:grpSpLocks/>
            </p:cNvGrpSpPr>
            <p:nvPr/>
          </p:nvGrpSpPr>
          <p:grpSpPr bwMode="auto">
            <a:xfrm>
              <a:off x="1016" y="2624"/>
              <a:ext cx="334" cy="365"/>
              <a:chOff x="3814763" y="1270000"/>
              <a:chExt cx="781050" cy="850900"/>
            </a:xfrm>
          </p:grpSpPr>
          <p:pic>
            <p:nvPicPr>
              <p:cNvPr id="67629" name="Picture 171" descr="miziball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1270000"/>
                <a:ext cx="781050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30" name="Rectangle 173"/>
              <p:cNvSpPr>
                <a:spLocks noChangeArrowheads="1"/>
              </p:cNvSpPr>
              <p:nvPr/>
            </p:nvSpPr>
            <p:spPr bwMode="auto">
              <a:xfrm>
                <a:off x="3931687" y="1353924"/>
                <a:ext cx="458341" cy="58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6633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latinLnBrk="1" hangingPunct="0"/>
                <a:r>
                  <a:rPr lang="en-US" altLang="zh-TW" sz="2000" i="1">
                    <a:solidFill>
                      <a:srgbClr val="FFFFFF"/>
                    </a:solidFill>
                    <a:latin typeface="SimHei" pitchFamily="49" charset="-122"/>
                  </a:rPr>
                  <a:t>3</a:t>
                </a:r>
              </a:p>
            </p:txBody>
          </p:sp>
        </p:grpSp>
      </p:grpSp>
      <p:grpSp>
        <p:nvGrpSpPr>
          <p:cNvPr id="67594" name="Group 79"/>
          <p:cNvGrpSpPr>
            <a:grpSpLocks/>
          </p:cNvGrpSpPr>
          <p:nvPr/>
        </p:nvGrpSpPr>
        <p:grpSpPr bwMode="auto">
          <a:xfrm>
            <a:off x="5464175" y="1471613"/>
            <a:ext cx="3506788" cy="2536825"/>
            <a:chOff x="3429" y="1136"/>
            <a:chExt cx="2209" cy="1598"/>
          </a:xfrm>
        </p:grpSpPr>
        <p:grpSp>
          <p:nvGrpSpPr>
            <p:cNvPr id="67607" name="그룹 117"/>
            <p:cNvGrpSpPr>
              <a:grpSpLocks/>
            </p:cNvGrpSpPr>
            <p:nvPr/>
          </p:nvGrpSpPr>
          <p:grpSpPr bwMode="auto">
            <a:xfrm>
              <a:off x="3429" y="1348"/>
              <a:ext cx="2209" cy="1386"/>
              <a:chOff x="5444418" y="581827"/>
              <a:chExt cx="3506394" cy="2199528"/>
            </a:xfrm>
          </p:grpSpPr>
          <p:grpSp>
            <p:nvGrpSpPr>
              <p:cNvPr id="67611" name="그룹 49"/>
              <p:cNvGrpSpPr>
                <a:grpSpLocks/>
              </p:cNvGrpSpPr>
              <p:nvPr/>
            </p:nvGrpSpPr>
            <p:grpSpPr bwMode="auto">
              <a:xfrm>
                <a:off x="5444418" y="581827"/>
                <a:ext cx="3506394" cy="2199528"/>
                <a:chOff x="5253918" y="581827"/>
                <a:chExt cx="3506394" cy="2199528"/>
              </a:xfrm>
            </p:grpSpPr>
            <p:grpSp>
              <p:nvGrpSpPr>
                <p:cNvPr id="67615" name="그룹 64"/>
                <p:cNvGrpSpPr>
                  <a:grpSpLocks/>
                </p:cNvGrpSpPr>
                <p:nvPr/>
              </p:nvGrpSpPr>
              <p:grpSpPr bwMode="auto">
                <a:xfrm>
                  <a:off x="6761766" y="1475387"/>
                  <a:ext cx="1998546" cy="590246"/>
                  <a:chOff x="4317724" y="1816946"/>
                  <a:chExt cx="2356810" cy="462502"/>
                </a:xfrm>
              </p:grpSpPr>
              <p:sp>
                <p:nvSpPr>
                  <p:cNvPr id="142" name="타원 45"/>
                  <p:cNvSpPr/>
                  <p:nvPr/>
                </p:nvSpPr>
                <p:spPr>
                  <a:xfrm>
                    <a:off x="4317851" y="1825572"/>
                    <a:ext cx="2356683" cy="453879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  <p:sp>
                <p:nvSpPr>
                  <p:cNvPr id="143" name="타원 142"/>
                  <p:cNvSpPr/>
                  <p:nvPr/>
                </p:nvSpPr>
                <p:spPr>
                  <a:xfrm>
                    <a:off x="4424548" y="1816867"/>
                    <a:ext cx="2113339" cy="364347"/>
                  </a:xfrm>
                  <a:prstGeom prst="ellipse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ko-KR" altLang="en-US" sz="1400">
                      <a:solidFill>
                        <a:srgbClr val="FFFFFF"/>
                      </a:solidFill>
                      <a:latin typeface="SimHei" pitchFamily="2" charset="-122"/>
                      <a:ea typeface="SimHei" pitchFamily="2" charset="-122"/>
                    </a:endParaRPr>
                  </a:p>
                </p:txBody>
              </p:sp>
            </p:grpSp>
            <p:sp>
              <p:nvSpPr>
                <p:cNvPr id="67616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520588" y="2038657"/>
                  <a:ext cx="946044" cy="32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latinLnBrk="1" hangingPunct="1"/>
                  <a:r>
                    <a:rPr lang="zh-TW" altLang="en-US" sz="1500" b="1">
                      <a:latin typeface="華康儷楷書" pitchFamily="65" charset="-120"/>
                      <a:ea typeface="華康儷楷書" pitchFamily="65" charset="-120"/>
                    </a:rPr>
                    <a:t>撰寫論文</a:t>
                  </a:r>
                </a:p>
              </p:txBody>
            </p:sp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953" y="645659"/>
                  <a:ext cx="1192724" cy="10028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5815" y="636028"/>
                  <a:ext cx="1087560" cy="969990"/>
                </a:xfrm>
                <a:prstGeom prst="roundRect">
                  <a:avLst>
                    <a:gd name="adj" fmla="val 2069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perspectiveHeroicExtremeLeftFacing"/>
                  <a:lightRig rig="threePt" dir="t"/>
                </a:scene3d>
              </p:spPr>
            </p:pic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5333098" y="1992499"/>
                  <a:ext cx="1486802" cy="202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  <a:effectLst>
                  <a:glow rad="63500">
                    <a:srgbClr val="FFC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620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290452" y="1565743"/>
                  <a:ext cx="984139" cy="517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引用書目</a:t>
                  </a:r>
                  <a:r>
                    <a:rPr lang="en-US" altLang="zh-TW" sz="1400" b="1">
                      <a:latin typeface="SimHei" pitchFamily="49" charset="-122"/>
                      <a:ea typeface="SimHei" pitchFamily="49" charset="-122"/>
                    </a:rPr>
                    <a:t>/</a:t>
                  </a:r>
                </a:p>
                <a:p>
                  <a:pPr algn="ctr" eaLnBrk="1" latinLnBrk="1" hangingPunct="1"/>
                  <a:r>
                    <a:rPr lang="zh-TW" altLang="en-US" sz="1400" b="1">
                      <a:latin typeface="SimHei" pitchFamily="49" charset="-122"/>
                      <a:ea typeface="SimHei" pitchFamily="49" charset="-122"/>
                    </a:rPr>
                    <a:t>自動生成</a:t>
                  </a:r>
                  <a:endParaRPr lang="ko-KR" altLang="en-US" sz="1400" b="1">
                    <a:latin typeface="SimHei" pitchFamily="49" charset="-122"/>
                    <a:ea typeface="SimHei" pitchFamily="49" charset="-122"/>
                  </a:endParaRPr>
                </a:p>
              </p:txBody>
            </p:sp>
          </p:grpSp>
          <p:grpSp>
            <p:nvGrpSpPr>
              <p:cNvPr id="67612" name="그룹 6"/>
              <p:cNvGrpSpPr>
                <a:grpSpLocks/>
              </p:cNvGrpSpPr>
              <p:nvPr/>
            </p:nvGrpSpPr>
            <p:grpSpPr bwMode="auto">
              <a:xfrm>
                <a:off x="6861175" y="1124858"/>
                <a:ext cx="530225" cy="578084"/>
                <a:chOff x="3814763" y="1270000"/>
                <a:chExt cx="781050" cy="850900"/>
              </a:xfrm>
            </p:grpSpPr>
            <p:pic>
              <p:nvPicPr>
                <p:cNvPr id="67613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1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2737" y="1353666"/>
                  <a:ext cx="458289" cy="583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67608" name="그룹 87"/>
            <p:cNvGrpSpPr>
              <a:grpSpLocks/>
            </p:cNvGrpSpPr>
            <p:nvPr/>
          </p:nvGrpSpPr>
          <p:grpSpPr bwMode="auto">
            <a:xfrm>
              <a:off x="4413" y="1136"/>
              <a:ext cx="1083" cy="213"/>
              <a:chOff x="5418818" y="3136900"/>
              <a:chExt cx="1718290" cy="340224"/>
            </a:xfrm>
          </p:grpSpPr>
          <p:pic>
            <p:nvPicPr>
              <p:cNvPr id="67609" name="Picture 2" descr="http://t2.gstatic.com/images?q=tbn:ANd9GcSk7G89k7gzr6qWU2agg1UwNDdXKu32s6XgG-FY7QgNdvVw5H9H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818" y="3183618"/>
                <a:ext cx="270782" cy="27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10" name="TextBox 86"/>
              <p:cNvSpPr txBox="1">
                <a:spLocks noChangeArrowheads="1"/>
              </p:cNvSpPr>
              <p:nvPr/>
            </p:nvSpPr>
            <p:spPr bwMode="auto">
              <a:xfrm>
                <a:off x="5598113" y="3136900"/>
                <a:ext cx="1538995" cy="34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SimHei" pitchFamily="49" charset="-122"/>
                    <a:ea typeface="SimHei" pitchFamily="49" charset="-122"/>
                  </a:rPr>
                  <a:t> </a:t>
                </a:r>
                <a:r>
                  <a:rPr lang="en-US" altLang="ko-KR" sz="1600" b="1">
                    <a:latin typeface="MS Gothic" pitchFamily="49" charset="-128"/>
                    <a:ea typeface="MS Gothic" pitchFamily="49" charset="-128"/>
                  </a:rPr>
                  <a:t>Write-N-Cite</a:t>
                </a:r>
                <a:endParaRPr lang="ko-KR" altLang="en-US" sz="1600" b="1">
                  <a:latin typeface="MS Gothic" pitchFamily="49" charset="-128"/>
                  <a:ea typeface="MS Gothic" pitchFamily="49" charset="-128"/>
                </a:endParaRPr>
              </a:p>
            </p:txBody>
          </p:sp>
        </p:grpSp>
      </p:grpSp>
      <p:grpSp>
        <p:nvGrpSpPr>
          <p:cNvPr id="67595" name="Group 86"/>
          <p:cNvGrpSpPr>
            <a:grpSpLocks/>
          </p:cNvGrpSpPr>
          <p:nvPr/>
        </p:nvGrpSpPr>
        <p:grpSpPr bwMode="auto">
          <a:xfrm>
            <a:off x="5435600" y="3573463"/>
            <a:ext cx="3708400" cy="1620837"/>
            <a:chOff x="3424" y="2523"/>
            <a:chExt cx="2336" cy="1021"/>
          </a:xfrm>
        </p:grpSpPr>
        <p:sp>
          <p:nvSpPr>
            <p:cNvPr id="67597" name="TextBox 167"/>
            <p:cNvSpPr txBox="1">
              <a:spLocks noChangeArrowheads="1"/>
            </p:cNvSpPr>
            <p:nvPr/>
          </p:nvSpPr>
          <p:spPr bwMode="auto">
            <a:xfrm>
              <a:off x="3651" y="2750"/>
              <a:ext cx="5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latinLnBrk="1" hangingPunct="1"/>
              <a:r>
                <a:rPr lang="zh-TW" altLang="en-US" sz="1500" b="1">
                  <a:latin typeface="SimHei" pitchFamily="49" charset="-122"/>
                  <a:ea typeface="華康儷楷書" pitchFamily="65" charset="-120"/>
                </a:rPr>
                <a:t>書目分享</a:t>
              </a:r>
            </a:p>
          </p:txBody>
        </p:sp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2562"/>
              <a:ext cx="814" cy="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67599" name="Group 85"/>
            <p:cNvGrpSpPr>
              <a:grpSpLocks/>
            </p:cNvGrpSpPr>
            <p:nvPr/>
          </p:nvGrpSpPr>
          <p:grpSpPr bwMode="auto">
            <a:xfrm>
              <a:off x="3424" y="2659"/>
              <a:ext cx="2336" cy="627"/>
              <a:chOff x="3424" y="3203"/>
              <a:chExt cx="2336" cy="627"/>
            </a:xfrm>
          </p:grpSpPr>
          <p:sp>
            <p:nvSpPr>
              <p:cNvPr id="166" name="타원 34"/>
              <p:cNvSpPr/>
              <p:nvPr/>
            </p:nvSpPr>
            <p:spPr>
              <a:xfrm>
                <a:off x="4461" y="3465"/>
                <a:ext cx="1299" cy="3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>
                  <a:solidFill>
                    <a:srgbClr val="FFFFFF"/>
                  </a:solidFill>
                  <a:latin typeface="SimHei" pitchFamily="2" charset="-122"/>
                  <a:ea typeface="SimHei" pitchFamily="2" charset="-122"/>
                </a:endParaRPr>
              </a:p>
            </p:txBody>
          </p:sp>
          <p:cxnSp>
            <p:nvCxnSpPr>
              <p:cNvPr id="171" name="직선 화살표 연결선 170"/>
              <p:cNvCxnSpPr/>
              <p:nvPr/>
            </p:nvCxnSpPr>
            <p:spPr>
              <a:xfrm>
                <a:off x="3474" y="3634"/>
                <a:ext cx="937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glow rad="63500">
                  <a:srgbClr val="FFC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602" name="Oval 83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1089" cy="27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67603" name="그룹 6"/>
              <p:cNvGrpSpPr>
                <a:grpSpLocks/>
              </p:cNvGrpSpPr>
              <p:nvPr/>
            </p:nvGrpSpPr>
            <p:grpSpPr bwMode="auto">
              <a:xfrm>
                <a:off x="4431" y="3203"/>
                <a:ext cx="334" cy="364"/>
                <a:chOff x="3814763" y="1270000"/>
                <a:chExt cx="781050" cy="850900"/>
              </a:xfrm>
            </p:grpSpPr>
            <p:pic>
              <p:nvPicPr>
                <p:cNvPr id="67605" name="Picture 171" descr="mizib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763" y="1270000"/>
                  <a:ext cx="781050" cy="85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06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31687" y="1354155"/>
                  <a:ext cx="458341" cy="58440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6633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latinLnBrk="1" hangingPunct="0"/>
                  <a:r>
                    <a:rPr lang="en-US" altLang="zh-TW" sz="2000" i="1">
                      <a:solidFill>
                        <a:srgbClr val="FFFFFF"/>
                      </a:solidFill>
                      <a:latin typeface="SimHei" pitchFamily="49" charset="-122"/>
                    </a:rPr>
                    <a:t>6</a:t>
                  </a:r>
                </a:p>
              </p:txBody>
            </p:sp>
          </p:grpSp>
          <p:sp>
            <p:nvSpPr>
              <p:cNvPr id="67604" name="TextBox 169"/>
              <p:cNvSpPr txBox="1">
                <a:spLocks noChangeArrowheads="1"/>
              </p:cNvSpPr>
              <p:nvPr/>
            </p:nvSpPr>
            <p:spPr bwMode="auto">
              <a:xfrm>
                <a:off x="4785" y="3475"/>
                <a:ext cx="5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latinLnBrk="1" hangingPunct="1"/>
                <a:r>
                  <a:rPr lang="zh-TW" altLang="en-US" sz="1400" b="1">
                    <a:latin typeface="SimHei" pitchFamily="49" charset="-122"/>
                    <a:ea typeface="SimHei" pitchFamily="49" charset="-122"/>
                  </a:rPr>
                  <a:t>共用書目</a:t>
                </a: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6948488" y="3344863"/>
            <a:ext cx="2141537" cy="1884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>
            <a:spLocks noChangeArrowheads="1"/>
          </p:cNvSpPr>
          <p:nvPr/>
        </p:nvSpPr>
        <p:spPr bwMode="auto">
          <a:xfrm>
            <a:off x="1692275" y="2276475"/>
            <a:ext cx="2519363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3708400" y="1592263"/>
            <a:ext cx="2087563" cy="504825"/>
          </a:xfrm>
          <a:prstGeom prst="wedgeRoundRectCallout">
            <a:avLst>
              <a:gd name="adj1" fmla="val -43654"/>
              <a:gd name="adj2" fmla="val 788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點此使用分享功能</a:t>
            </a: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27682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5987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6443663" y="2846388"/>
            <a:ext cx="431800" cy="3667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6300788" y="2046288"/>
            <a:ext cx="2374900" cy="504825"/>
          </a:xfrm>
          <a:prstGeom prst="wedgeRoundRectCallout">
            <a:avLst>
              <a:gd name="adj1" fmla="val -37308"/>
              <a:gd name="adj2" fmla="val 972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點此分享整個資料庫</a:t>
            </a:r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6443663" y="3357563"/>
            <a:ext cx="431800" cy="3667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3635375" y="3287713"/>
            <a:ext cx="2376488" cy="504825"/>
          </a:xfrm>
          <a:prstGeom prst="wedgeRoundRectCallout">
            <a:avLst>
              <a:gd name="adj1" fmla="val 63634"/>
              <a:gd name="adj2" fmla="val -105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點此分享指定資料夾</a:t>
            </a:r>
          </a:p>
        </p:txBody>
      </p: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173038" y="4700588"/>
            <a:ext cx="3457575" cy="1443037"/>
            <a:chOff x="173628" y="4700736"/>
            <a:chExt cx="3456385" cy="1443676"/>
          </a:xfrm>
        </p:grpSpPr>
        <p:sp>
          <p:nvSpPr>
            <p:cNvPr id="9" name="雲朵形圖說文字 8"/>
            <p:cNvSpPr/>
            <p:nvPr/>
          </p:nvSpPr>
          <p:spPr bwMode="auto">
            <a:xfrm>
              <a:off x="173628" y="4700736"/>
              <a:ext cx="3456385" cy="1443676"/>
            </a:xfrm>
            <a:prstGeom prst="cloudCallout">
              <a:avLst>
                <a:gd name="adj1" fmla="val 53679"/>
                <a:gd name="adj2" fmla="val -6141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點此開啟分享功能</a:t>
              </a:r>
              <a:endPara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已分享的資料夾</a:t>
              </a:r>
            </a:p>
          </p:txBody>
        </p:sp>
        <p:pic>
          <p:nvPicPr>
            <p:cNvPr id="6964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862467"/>
              <a:ext cx="650607" cy="5759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6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070" y="5393865"/>
              <a:ext cx="567297" cy="5554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圓角矩形 14"/>
          <p:cNvSpPr>
            <a:spLocks noChangeArrowheads="1"/>
          </p:cNvSpPr>
          <p:nvPr/>
        </p:nvSpPr>
        <p:spPr bwMode="auto">
          <a:xfrm>
            <a:off x="5580063" y="4076700"/>
            <a:ext cx="720725" cy="3667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16" name="圓角矩形圖說文字 15"/>
          <p:cNvSpPr/>
          <p:nvPr/>
        </p:nvSpPr>
        <p:spPr bwMode="auto">
          <a:xfrm>
            <a:off x="5688013" y="4840288"/>
            <a:ext cx="2376487" cy="504825"/>
          </a:xfrm>
          <a:prstGeom prst="wedgeRoundRectCallout">
            <a:avLst>
              <a:gd name="adj1" fmla="val -41770"/>
              <a:gd name="adj2" fmla="val -1183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點此分享到社群網站</a:t>
            </a:r>
          </a:p>
        </p:txBody>
      </p:sp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88640"/>
            <a:ext cx="39512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900113" y="1844675"/>
            <a:ext cx="3924300" cy="3667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5040313" y="1341438"/>
            <a:ext cx="2376487" cy="687387"/>
          </a:xfrm>
          <a:prstGeom prst="wedgeRoundRectCallout">
            <a:avLst>
              <a:gd name="adj1" fmla="val -57384"/>
              <a:gd name="adj2" fmla="val 469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可直接將此網址分享給其它人</a:t>
            </a:r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2624138" y="2243138"/>
            <a:ext cx="760412" cy="274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3600450" y="2517775"/>
            <a:ext cx="2808288" cy="423863"/>
          </a:xfrm>
          <a:prstGeom prst="wedgeRoundRectCallout">
            <a:avLst>
              <a:gd name="adj1" fmla="val -57041"/>
              <a:gd name="adj2" fmla="val -400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點此將連結貼到社群網站</a:t>
            </a:r>
          </a:p>
        </p:txBody>
      </p:sp>
      <p:sp>
        <p:nvSpPr>
          <p:cNvPr id="4" name="綵帶 (弧形向上) 3"/>
          <p:cNvSpPr/>
          <p:nvPr/>
        </p:nvSpPr>
        <p:spPr bwMode="auto">
          <a:xfrm>
            <a:off x="73025" y="5589588"/>
            <a:ext cx="3527425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點選分享的圖示後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5176" b="93491"/>
          <a:stretch/>
        </p:blipFill>
        <p:spPr bwMode="auto">
          <a:xfrm>
            <a:off x="5393537" y="260649"/>
            <a:ext cx="3426935" cy="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2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綵帶 (弧形向上) 6"/>
          <p:cNvSpPr/>
          <p:nvPr/>
        </p:nvSpPr>
        <p:spPr bwMode="auto">
          <a:xfrm>
            <a:off x="73025" y="5589588"/>
            <a:ext cx="3706813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被分享對象看到的畫面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圓角矩形 4"/>
          <p:cNvSpPr>
            <a:spLocks noChangeArrowheads="1"/>
          </p:cNvSpPr>
          <p:nvPr/>
        </p:nvSpPr>
        <p:spPr bwMode="auto">
          <a:xfrm>
            <a:off x="755650" y="3933825"/>
            <a:ext cx="1295400" cy="13668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kumimoji="0" lang="zh-TW" altLang="en-US"/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2378075" y="4110038"/>
            <a:ext cx="2159000" cy="687387"/>
          </a:xfrm>
          <a:prstGeom prst="wedgeRoundRectCallout">
            <a:avLst>
              <a:gd name="adj1" fmla="val -61288"/>
              <a:gd name="adj2" fmla="val -320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點此設定分享條件</a:t>
            </a:r>
          </a:p>
        </p:txBody>
      </p:sp>
      <p:sp>
        <p:nvSpPr>
          <p:cNvPr id="9" name="綵帶 (弧形向上) 8"/>
          <p:cNvSpPr/>
          <p:nvPr/>
        </p:nvSpPr>
        <p:spPr bwMode="auto">
          <a:xfrm>
            <a:off x="73025" y="5589588"/>
            <a:ext cx="3706813" cy="100806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分享時可增加條件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339" r="35176" b="93491"/>
          <a:stretch/>
        </p:blipFill>
        <p:spPr bwMode="auto">
          <a:xfrm>
            <a:off x="5393537" y="260649"/>
            <a:ext cx="3426935" cy="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G_SFX201210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常用">
      <a:majorFont>
        <a:latin typeface="Trebuchet MS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ERMG_SFX201210</Template>
  <TotalTime>3180</TotalTime>
  <Words>1790</Words>
  <Application>Microsoft Office PowerPoint</Application>
  <PresentationFormat>如螢幕大小 (4:3)</PresentationFormat>
  <Paragraphs>455</Paragraphs>
  <Slides>112</Slides>
  <Notes>12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112</vt:i4>
      </vt:variant>
    </vt:vector>
  </HeadingPairs>
  <TitlesOfParts>
    <vt:vector size="113" baseType="lpstr">
      <vt:lpstr>ERMG_SFX201210</vt:lpstr>
      <vt:lpstr>  </vt:lpstr>
      <vt:lpstr>RefWorks2.0特色</vt:lpstr>
      <vt:lpstr>PowerPoint 簡報</vt:lpstr>
      <vt:lpstr>RefWorks 使用程序</vt:lpstr>
      <vt:lpstr>如何登入?</vt:lpstr>
      <vt:lpstr>PowerPoint 簡報</vt:lpstr>
      <vt:lpstr>PowerPoint 簡報</vt:lpstr>
      <vt:lpstr>PowerPoint 簡報</vt:lpstr>
      <vt:lpstr>PowerPoint 簡報</vt:lpstr>
      <vt:lpstr>RefWorks 使用程序</vt:lpstr>
      <vt:lpstr>書目資料處理匯入</vt:lpstr>
      <vt:lpstr>1. 直接匯入</vt:lpstr>
      <vt:lpstr>Google scholar</vt:lpstr>
      <vt:lpstr>Google Scholar學術搜尋</vt:lpstr>
      <vt:lpstr>PowerPoint 簡報</vt:lpstr>
      <vt:lpstr>PowerPoint 簡報</vt:lpstr>
      <vt:lpstr>JSTOR回溯資料庫</vt:lpstr>
      <vt:lpstr>PowerPoint 簡報</vt:lpstr>
      <vt:lpstr>PowerPoint 簡報</vt:lpstr>
      <vt:lpstr>PowerPoint 簡報</vt:lpstr>
      <vt:lpstr>PowerPoint 簡報</vt:lpstr>
      <vt:lpstr>PowerPoint 簡報</vt:lpstr>
      <vt:lpstr>ScienceDirect</vt:lpstr>
      <vt:lpstr>PowerPoint 簡報</vt:lpstr>
      <vt:lpstr>PowerPoint 簡報</vt:lpstr>
      <vt:lpstr>PowerPoint 簡報</vt:lpstr>
      <vt:lpstr>PowerPoint 簡報</vt:lpstr>
      <vt:lpstr>PowerPoint 簡報</vt:lpstr>
      <vt:lpstr>Taylor &amp; Francis 電子期刊資料庫</vt:lpstr>
      <vt:lpstr>PowerPoint 簡報</vt:lpstr>
      <vt:lpstr>PowerPoint 簡報</vt:lpstr>
      <vt:lpstr>PowerPoint 簡報</vt:lpstr>
      <vt:lpstr>PowerPoint 簡報</vt:lpstr>
      <vt:lpstr>PowerPoint 簡報</vt:lpstr>
      <vt:lpstr>Airiti Library華藝線上圖書館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2.匯入書目檔案</vt:lpstr>
      <vt:lpstr>臺灣博碩士論文知識加值系統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中國知識資源總庫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3.自行輸入書目 </vt:lpstr>
      <vt:lpstr>RefWorks 使用程序</vt:lpstr>
      <vt:lpstr>附 件 功 能</vt:lpstr>
      <vt:lpstr>在書目編輯狀態下 </vt:lpstr>
      <vt:lpstr>PowerPoint 簡報</vt:lpstr>
      <vt:lpstr>RefWorks 使用程序</vt:lpstr>
      <vt:lpstr>組織整理你的書目資料</vt:lpstr>
      <vt:lpstr>將書目儲存在特定的資料夾</vt:lpstr>
      <vt:lpstr>RefWorks操作練習</vt:lpstr>
      <vt:lpstr>RefWorks 使用程序</vt:lpstr>
      <vt:lpstr>編製你的書目</vt:lpstr>
      <vt:lpstr>1.從書目格式清單進行書目編製(文獻列表)</vt:lpstr>
      <vt:lpstr>PowerPoint 簡報</vt:lpstr>
      <vt:lpstr>下載、儲存、直接開啟、寄電子郵件</vt:lpstr>
      <vt:lpstr>2.點選「工具」→ 「Write-N-Cite」</vt:lpstr>
      <vt:lpstr>點擊下載WNC</vt:lpstr>
      <vt:lpstr>如何辨視MS Word版本</vt:lpstr>
      <vt:lpstr>WNC安裝注意事項</vt:lpstr>
      <vt:lpstr>PowerPoint 簡報</vt:lpstr>
      <vt:lpstr>登入RefWorks</vt:lpstr>
      <vt:lpstr>Write N Cite IV</vt:lpstr>
      <vt:lpstr>Write-N-Cite─插入引文格式</vt:lpstr>
      <vt:lpstr>PowerPoint 簡報</vt:lpstr>
      <vt:lpstr>PowerPoint 簡報</vt:lpstr>
      <vt:lpstr>Write-N-Cite─編制書目格式</vt:lpstr>
      <vt:lpstr>Write-N-Cite─編制書目格式</vt:lpstr>
      <vt:lpstr>PowerPoint 簡報</vt:lpstr>
      <vt:lpstr>修改引文格式</vt:lpstr>
      <vt:lpstr>PowerPoint 簡報</vt:lpstr>
      <vt:lpstr>Write N Cite 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RefWorks 使用程序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相關資源</vt:lpstr>
      <vt:lpstr>謝謝聆聽，敬請指教</vt:lpstr>
      <vt:lpstr>RefWorks操作練習</vt:lpstr>
      <vt:lpstr>補充資料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RefWorks 2.0 個人書目管理  http://www.refworks.com/refworks</dc:title>
  <dc:creator>wendy</dc:creator>
  <cp:lastModifiedBy>Judy</cp:lastModifiedBy>
  <cp:revision>277</cp:revision>
  <cp:lastPrinted>2013-04-24T01:40:12Z</cp:lastPrinted>
  <dcterms:created xsi:type="dcterms:W3CDTF">2011-08-05T01:34:44Z</dcterms:created>
  <dcterms:modified xsi:type="dcterms:W3CDTF">2013-04-24T01:41:34Z</dcterms:modified>
</cp:coreProperties>
</file>